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4"/>
  </p:notesMasterIdLst>
  <p:sldIdLst>
    <p:sldId id="10328" r:id="rId2"/>
    <p:sldId id="12531" r:id="rId3"/>
    <p:sldId id="10114" r:id="rId4"/>
    <p:sldId id="12529" r:id="rId5"/>
    <p:sldId id="12534" r:id="rId6"/>
    <p:sldId id="12533" r:id="rId7"/>
    <p:sldId id="12539" r:id="rId8"/>
    <p:sldId id="10329" r:id="rId9"/>
    <p:sldId id="12535" r:id="rId10"/>
    <p:sldId id="12536" r:id="rId11"/>
    <p:sldId id="1067" r:id="rId12"/>
    <p:sldId id="12537" r:id="rId13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ED7D31"/>
    <a:srgbClr val="4472C4"/>
    <a:srgbClr val="A5BBE3"/>
    <a:srgbClr val="7F9ED7"/>
    <a:srgbClr val="D67B74"/>
    <a:srgbClr val="E4A9A4"/>
    <a:srgbClr val="F9CBC7"/>
    <a:srgbClr val="F5AEA9"/>
    <a:srgbClr val="843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267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0A2BD-2C05-4101-AB73-CA94B604798A}" type="datetimeFigureOut">
              <a:rPr lang="id-ID" smtClean="0"/>
              <a:t>24/10/2023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64B7E-FEF3-48AF-8281-D884E164E3A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6888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A3F33-742F-4363-B9EC-A7CC835EFD1F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26474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A3F33-742F-4363-B9EC-A7CC835EFD1F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85190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A4262D3-3E09-4EBB-AA12-BEB94E6425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474"/>
            <a:ext cx="12197485" cy="68490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376" y="60267"/>
            <a:ext cx="9060873" cy="2415912"/>
          </a:xfrm>
        </p:spPr>
        <p:txBody>
          <a:bodyPr anchor="ctr">
            <a:noAutofit/>
          </a:bodyPr>
          <a:lstStyle>
            <a:lvl1pPr algn="l">
              <a:defRPr sz="8800">
                <a:latin typeface="The Serif Hand Extrablack" panose="03070B02030502020204" pitchFamily="66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374" y="2578122"/>
            <a:ext cx="4150821" cy="2679526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FC99AFCE-3129-4D97-A1F7-48975A69C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14" name="squares">
            <a:extLst>
              <a:ext uri="{FF2B5EF4-FFF2-40B4-BE49-F238E27FC236}">
                <a16:creationId xmlns:a16="http://schemas.microsoft.com/office/drawing/2014/main" id="{38212CBA-2D8D-435E-90A6-F4A16BF2FC93}"/>
              </a:ext>
            </a:extLst>
          </p:cNvPr>
          <p:cNvGrpSpPr/>
          <p:nvPr userDrawn="1"/>
        </p:nvGrpSpPr>
        <p:grpSpPr>
          <a:xfrm>
            <a:off x="2" y="944399"/>
            <a:ext cx="613372" cy="524183"/>
            <a:chOff x="0" y="452558"/>
            <a:chExt cx="914400" cy="524182"/>
          </a:xfrm>
        </p:grpSpPr>
        <p:sp>
          <p:nvSpPr>
            <p:cNvPr id="24" name="Rounded Rectangle 11">
              <a:extLst>
                <a:ext uri="{FF2B5EF4-FFF2-40B4-BE49-F238E27FC236}">
                  <a16:creationId xmlns:a16="http://schemas.microsoft.com/office/drawing/2014/main" id="{08CDB211-C638-4BD1-915F-0BD1FB274DD1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25" name="Rounded Rectangle 12">
              <a:extLst>
                <a:ext uri="{FF2B5EF4-FFF2-40B4-BE49-F238E27FC236}">
                  <a16:creationId xmlns:a16="http://schemas.microsoft.com/office/drawing/2014/main" id="{CAF1C4D4-D29F-4AB8-A31B-AEC4B96D8A89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26" name="Round Same Side Corner Rectangle 13">
              <a:extLst>
                <a:ext uri="{FF2B5EF4-FFF2-40B4-BE49-F238E27FC236}">
                  <a16:creationId xmlns:a16="http://schemas.microsoft.com/office/drawing/2014/main" id="{3D79641A-795B-4A9E-A39C-9BD9C4FC2345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914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C948297E-4D84-4779-881B-02337625B8DC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squares">
            <a:extLst>
              <a:ext uri="{FF2B5EF4-FFF2-40B4-BE49-F238E27FC236}">
                <a16:creationId xmlns:a16="http://schemas.microsoft.com/office/drawing/2014/main" id="{069C679E-4D5A-456D-BC86-E941E16A223B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9" name="Rounded Rectangle 11">
              <a:extLst>
                <a:ext uri="{FF2B5EF4-FFF2-40B4-BE49-F238E27FC236}">
                  <a16:creationId xmlns:a16="http://schemas.microsoft.com/office/drawing/2014/main" id="{E5F80012-0589-4B62-98CD-9DA58E67CED9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4" name="Rounded Rectangle 12">
              <a:extLst>
                <a:ext uri="{FF2B5EF4-FFF2-40B4-BE49-F238E27FC236}">
                  <a16:creationId xmlns:a16="http://schemas.microsoft.com/office/drawing/2014/main" id="{AC5B1E76-C7E2-439A-A010-258C7EC8960E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5" name="Round Same Side Corner Rectangle 13">
              <a:extLst>
                <a:ext uri="{FF2B5EF4-FFF2-40B4-BE49-F238E27FC236}">
                  <a16:creationId xmlns:a16="http://schemas.microsoft.com/office/drawing/2014/main" id="{43B1BD3F-1735-4ADF-9E47-82D2DB65E471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44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B19D221-5E28-4D6F-856E-088E87DB8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80305"/>
            <a:ext cx="10699748" cy="768730"/>
          </a:xfrm>
        </p:spPr>
        <p:txBody>
          <a:bodyPr>
            <a:normAutofit/>
          </a:bodyPr>
          <a:lstStyle>
            <a:lvl1pPr>
              <a:defRPr sz="40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8919A91A-58CF-4140-B84A-1EEF3331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727067"/>
            <a:ext cx="12192000" cy="130933"/>
          </a:xfrm>
        </p:spPr>
        <p:txBody>
          <a:bodyPr/>
          <a:lstStyle>
            <a:lvl1pPr algn="ctr">
              <a:defRPr sz="1000"/>
            </a:lvl1pPr>
          </a:lstStyle>
          <a:p>
            <a:fld id="{7D745F1A-03E7-4596-9E20-ED744F47F311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squares">
            <a:extLst>
              <a:ext uri="{FF2B5EF4-FFF2-40B4-BE49-F238E27FC236}">
                <a16:creationId xmlns:a16="http://schemas.microsoft.com/office/drawing/2014/main" id="{7671BF8D-8C61-4839-84BF-E0C36804D1A3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5" name="Rounded Rectangle 11">
              <a:extLst>
                <a:ext uri="{FF2B5EF4-FFF2-40B4-BE49-F238E27FC236}">
                  <a16:creationId xmlns:a16="http://schemas.microsoft.com/office/drawing/2014/main" id="{E6A22C3F-4CEC-4753-AF71-11B35BB041F4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6" name="Rounded Rectangle 12">
              <a:extLst>
                <a:ext uri="{FF2B5EF4-FFF2-40B4-BE49-F238E27FC236}">
                  <a16:creationId xmlns:a16="http://schemas.microsoft.com/office/drawing/2014/main" id="{6055D574-DB84-43CB-9495-3E13E25B1083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7" name="Round Same Side Corner Rectangle 13">
              <a:extLst>
                <a:ext uri="{FF2B5EF4-FFF2-40B4-BE49-F238E27FC236}">
                  <a16:creationId xmlns:a16="http://schemas.microsoft.com/office/drawing/2014/main" id="{21CAA724-0334-474D-B03E-23B820078752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209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siness Archite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90295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Archite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94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3001"/>
            <a:ext cx="10515600" cy="53335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1" name="squares"/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12" name="Rounded Rectangle 11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4" name="Round Same Side Corner Rectangle 13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199" y="152399"/>
            <a:ext cx="11335327" cy="685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717A05F-6238-497D-8E92-69316627D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43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83F6EBC-7AC3-40D1-8BD4-629513BE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" r="88"/>
          <a:stretch/>
        </p:blipFill>
        <p:spPr>
          <a:xfrm>
            <a:off x="4735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466976"/>
            <a:ext cx="10515600" cy="2095501"/>
          </a:xfrm>
        </p:spPr>
        <p:txBody>
          <a:bodyPr anchor="ctr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2EB51BB-DAD7-4CFC-ACD0-FBD5E711A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11" name="squares">
            <a:extLst>
              <a:ext uri="{FF2B5EF4-FFF2-40B4-BE49-F238E27FC236}">
                <a16:creationId xmlns:a16="http://schemas.microsoft.com/office/drawing/2014/main" id="{0E2DFA30-D138-4143-AD10-9E947A509672}"/>
              </a:ext>
            </a:extLst>
          </p:cNvPr>
          <p:cNvGrpSpPr/>
          <p:nvPr userDrawn="1"/>
        </p:nvGrpSpPr>
        <p:grpSpPr>
          <a:xfrm>
            <a:off x="1" y="3280278"/>
            <a:ext cx="838200" cy="524183"/>
            <a:chOff x="0" y="452558"/>
            <a:chExt cx="914400" cy="524182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55EE63E-0F6A-44EB-82F4-A778B7998700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868FB91-0A90-47D5-B6E1-3C79FABDC8A8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21BD79F-C481-4659-88BC-675B097A007E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944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43001"/>
            <a:ext cx="5181600" cy="53335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43001"/>
            <a:ext cx="5181600" cy="53335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838199" y="152399"/>
            <a:ext cx="11335327" cy="685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951CE1BD-D8FB-4D09-8ECD-6A42809F0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10" name="squares">
            <a:extLst>
              <a:ext uri="{FF2B5EF4-FFF2-40B4-BE49-F238E27FC236}">
                <a16:creationId xmlns:a16="http://schemas.microsoft.com/office/drawing/2014/main" id="{1895DAFB-4251-44DA-B32B-90D8A5A6BF76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11" name="Rounded Rectangle 11">
              <a:extLst>
                <a:ext uri="{FF2B5EF4-FFF2-40B4-BE49-F238E27FC236}">
                  <a16:creationId xmlns:a16="http://schemas.microsoft.com/office/drawing/2014/main" id="{113DB4F2-4EC8-436D-96F6-AC0C57523288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2" name="Rounded Rectangle 12">
              <a:extLst>
                <a:ext uri="{FF2B5EF4-FFF2-40B4-BE49-F238E27FC236}">
                  <a16:creationId xmlns:a16="http://schemas.microsoft.com/office/drawing/2014/main" id="{F1AEB8A3-3559-464C-AF41-821A72A12711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3" name="Round Same Side Corner Rectangle 13">
              <a:extLst>
                <a:ext uri="{FF2B5EF4-FFF2-40B4-BE49-F238E27FC236}">
                  <a16:creationId xmlns:a16="http://schemas.microsoft.com/office/drawing/2014/main" id="{ED1EBF80-5FCB-4019-8DF2-4AA9960F5533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275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066800"/>
            <a:ext cx="5157787" cy="7477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814512"/>
            <a:ext cx="5157787" cy="46620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066800"/>
            <a:ext cx="5183188" cy="7477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1814512"/>
            <a:ext cx="5183188" cy="46620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838199" y="152399"/>
            <a:ext cx="11335327" cy="685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2610108-BD92-4DD8-BDB7-DB30530E29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22" name="squares">
            <a:extLst>
              <a:ext uri="{FF2B5EF4-FFF2-40B4-BE49-F238E27FC236}">
                <a16:creationId xmlns:a16="http://schemas.microsoft.com/office/drawing/2014/main" id="{36ABE393-A44F-439E-B419-722B109CC5CE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23" name="Rounded Rectangle 11">
              <a:extLst>
                <a:ext uri="{FF2B5EF4-FFF2-40B4-BE49-F238E27FC236}">
                  <a16:creationId xmlns:a16="http://schemas.microsoft.com/office/drawing/2014/main" id="{A57E358A-DFE1-42FD-9868-376FDBC779AE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24" name="Rounded Rectangle 12">
              <a:extLst>
                <a:ext uri="{FF2B5EF4-FFF2-40B4-BE49-F238E27FC236}">
                  <a16:creationId xmlns:a16="http://schemas.microsoft.com/office/drawing/2014/main" id="{E5B63CC2-A913-4E26-ABDD-80FCC2EE9718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25" name="Round Same Side Corner Rectangle 13">
              <a:extLst>
                <a:ext uri="{FF2B5EF4-FFF2-40B4-BE49-F238E27FC236}">
                  <a16:creationId xmlns:a16="http://schemas.microsoft.com/office/drawing/2014/main" id="{74172EC1-D227-4939-99C1-EA82225AAD97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456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6D535B-0DE3-4538-BD94-488C4B27E7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8" name="squares">
            <a:extLst>
              <a:ext uri="{FF2B5EF4-FFF2-40B4-BE49-F238E27FC236}">
                <a16:creationId xmlns:a16="http://schemas.microsoft.com/office/drawing/2014/main" id="{6670120C-2AA8-415F-A942-5309D8B959EA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9" name="Rounded Rectangle 11">
              <a:extLst>
                <a:ext uri="{FF2B5EF4-FFF2-40B4-BE49-F238E27FC236}">
                  <a16:creationId xmlns:a16="http://schemas.microsoft.com/office/drawing/2014/main" id="{AFE75F9E-C26C-4ACD-8549-C09E90AAF0AA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4" name="Rounded Rectangle 12">
              <a:extLst>
                <a:ext uri="{FF2B5EF4-FFF2-40B4-BE49-F238E27FC236}">
                  <a16:creationId xmlns:a16="http://schemas.microsoft.com/office/drawing/2014/main" id="{FA44CDE5-4F6F-4FD4-A8BD-0CDC479F9C26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5" name="Round Same Side Corner Rectangle 13">
              <a:extLst>
                <a:ext uri="{FF2B5EF4-FFF2-40B4-BE49-F238E27FC236}">
                  <a16:creationId xmlns:a16="http://schemas.microsoft.com/office/drawing/2014/main" id="{73DBD06F-5DD4-48A9-93FB-C35F7D988BFC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344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6B599E0-C611-4456-AD1E-B2634B8A4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12" name="squares">
            <a:extLst>
              <a:ext uri="{FF2B5EF4-FFF2-40B4-BE49-F238E27FC236}">
                <a16:creationId xmlns:a16="http://schemas.microsoft.com/office/drawing/2014/main" id="{0225B7FC-2ED7-4416-93CF-493C1E4A01F5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13" name="Rounded Rectangle 11">
              <a:extLst>
                <a:ext uri="{FF2B5EF4-FFF2-40B4-BE49-F238E27FC236}">
                  <a16:creationId xmlns:a16="http://schemas.microsoft.com/office/drawing/2014/main" id="{5AB3BD9E-451C-4F1F-9DEB-769D79B2A047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4" name="Rounded Rectangle 12">
              <a:extLst>
                <a:ext uri="{FF2B5EF4-FFF2-40B4-BE49-F238E27FC236}">
                  <a16:creationId xmlns:a16="http://schemas.microsoft.com/office/drawing/2014/main" id="{B2188B34-16F2-44E5-9139-258D41A2C4BB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5" name="Round Same Side Corner Rectangle 13">
              <a:extLst>
                <a:ext uri="{FF2B5EF4-FFF2-40B4-BE49-F238E27FC236}">
                  <a16:creationId xmlns:a16="http://schemas.microsoft.com/office/drawing/2014/main" id="{4C6EEA16-B4A8-44E7-A9A9-84B1CF3185C6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298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066801"/>
            <a:ext cx="5384800" cy="540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1"/>
            <a:ext cx="5384800" cy="540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199" y="152399"/>
            <a:ext cx="11335327" cy="685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3A4C61B-89A8-46B7-9CDE-85D024B34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7" name="squares">
            <a:extLst>
              <a:ext uri="{FF2B5EF4-FFF2-40B4-BE49-F238E27FC236}">
                <a16:creationId xmlns:a16="http://schemas.microsoft.com/office/drawing/2014/main" id="{328A1CA6-29A8-4734-BA69-560A892714EE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9" name="Rounded Rectangle 11">
              <a:extLst>
                <a:ext uri="{FF2B5EF4-FFF2-40B4-BE49-F238E27FC236}">
                  <a16:creationId xmlns:a16="http://schemas.microsoft.com/office/drawing/2014/main" id="{5545C65A-EB04-49B7-8C99-90094FC206C6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0" name="Rounded Rectangle 12">
              <a:extLst>
                <a:ext uri="{FF2B5EF4-FFF2-40B4-BE49-F238E27FC236}">
                  <a16:creationId xmlns:a16="http://schemas.microsoft.com/office/drawing/2014/main" id="{E9B01374-C18C-4B30-8C73-5A5F648554D1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1" name="Round Same Side Corner Rectangle 13">
              <a:extLst>
                <a:ext uri="{FF2B5EF4-FFF2-40B4-BE49-F238E27FC236}">
                  <a16:creationId xmlns:a16="http://schemas.microsoft.com/office/drawing/2014/main" id="{4E75C03E-F3DB-4ED9-A8E4-DB11DD078EFE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33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ftar 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5EFA1D1-0108-4EBB-AD3D-93A03EB31BB5}"/>
              </a:ext>
            </a:extLst>
          </p:cNvPr>
          <p:cNvSpPr/>
          <p:nvPr userDrawn="1"/>
        </p:nvSpPr>
        <p:spPr>
          <a:xfrm>
            <a:off x="0" y="6612256"/>
            <a:ext cx="1971040" cy="245745"/>
          </a:xfrm>
          <a:prstGeom prst="rect">
            <a:avLst/>
          </a:prstGeom>
          <a:solidFill>
            <a:srgbClr val="EA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AD3B8EB-A0CA-40FE-A32C-32AB385AF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" b="44"/>
          <a:stretch/>
        </p:blipFill>
        <p:spPr>
          <a:xfrm>
            <a:off x="4735" y="0"/>
            <a:ext cx="12192000" cy="68663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935" y="198028"/>
            <a:ext cx="10515600" cy="603758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12192"/>
            <a:ext cx="10515600" cy="49618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45F1A-03E7-4596-9E20-ED744F47F31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hlinkClick r:id="" action="ppaction://noaction"/>
            <a:extLst>
              <a:ext uri="{FF2B5EF4-FFF2-40B4-BE49-F238E27FC236}">
                <a16:creationId xmlns:a16="http://schemas.microsoft.com/office/drawing/2014/main" id="{23EDB6DE-98ED-401F-B035-A3C8F6E3F4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4" y="6727829"/>
            <a:ext cx="1283368" cy="121502"/>
          </a:xfrm>
          <a:prstGeom prst="rect">
            <a:avLst/>
          </a:prstGeom>
        </p:spPr>
      </p:pic>
      <p:pic>
        <p:nvPicPr>
          <p:cNvPr id="8" name="Picture 7">
            <a:hlinkClick r:id="" action="ppaction://noaction"/>
            <a:extLst>
              <a:ext uri="{FF2B5EF4-FFF2-40B4-BE49-F238E27FC236}">
                <a16:creationId xmlns:a16="http://schemas.microsoft.com/office/drawing/2014/main" id="{30F932B8-9DB8-4DB5-B9D0-B62B89B576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74778" y="6696313"/>
            <a:ext cx="872377" cy="139231"/>
          </a:xfrm>
          <a:prstGeom prst="rect">
            <a:avLst/>
          </a:prstGeom>
        </p:spPr>
      </p:pic>
      <p:grpSp>
        <p:nvGrpSpPr>
          <p:cNvPr id="14" name="squares">
            <a:extLst>
              <a:ext uri="{FF2B5EF4-FFF2-40B4-BE49-F238E27FC236}">
                <a16:creationId xmlns:a16="http://schemas.microsoft.com/office/drawing/2014/main" id="{67941A52-214A-4553-80DA-538AB0C0DD1E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15" name="Rounded Rectangle 11">
              <a:extLst>
                <a:ext uri="{FF2B5EF4-FFF2-40B4-BE49-F238E27FC236}">
                  <a16:creationId xmlns:a16="http://schemas.microsoft.com/office/drawing/2014/main" id="{FB5B212F-0746-4369-AF44-052791F1BDF6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6" name="Rounded Rectangle 12">
              <a:extLst>
                <a:ext uri="{FF2B5EF4-FFF2-40B4-BE49-F238E27FC236}">
                  <a16:creationId xmlns:a16="http://schemas.microsoft.com/office/drawing/2014/main" id="{0842A0E0-2BF2-4882-9322-870040EB8842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7" name="Round Same Side Corner Rectangle 13">
              <a:extLst>
                <a:ext uri="{FF2B5EF4-FFF2-40B4-BE49-F238E27FC236}">
                  <a16:creationId xmlns:a16="http://schemas.microsoft.com/office/drawing/2014/main" id="{A3E1A785-B06D-4D89-ACDA-6A34E5BF2B8E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8406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199" y="152399"/>
            <a:ext cx="11335327" cy="685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43001"/>
            <a:ext cx="10515600" cy="5333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hlinkClick r:id="" action="ppaction://noaction"/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18094" y="6677443"/>
            <a:ext cx="711246" cy="147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4" y="6695791"/>
            <a:ext cx="969686" cy="162209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695790"/>
            <a:ext cx="2743200" cy="16221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5"/>
                </a:solidFill>
                <a:effectLst/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>
              <a:ea typeface="ＭＳ Ｐゴシック" pitchFamily="50" charset="-128"/>
            </a:endParaRPr>
          </a:p>
        </p:txBody>
      </p:sp>
      <p:grpSp>
        <p:nvGrpSpPr>
          <p:cNvPr id="7" name="squares">
            <a:extLst>
              <a:ext uri="{FF2B5EF4-FFF2-40B4-BE49-F238E27FC236}">
                <a16:creationId xmlns:a16="http://schemas.microsoft.com/office/drawing/2014/main" id="{1BB3F041-6106-4BA5-B1CC-945CA0002025}"/>
              </a:ext>
            </a:extLst>
          </p:cNvPr>
          <p:cNvGrpSpPr/>
          <p:nvPr userDrawn="1"/>
        </p:nvGrpSpPr>
        <p:grpSpPr>
          <a:xfrm>
            <a:off x="1" y="237818"/>
            <a:ext cx="838200" cy="524183"/>
            <a:chOff x="0" y="452558"/>
            <a:chExt cx="914400" cy="524182"/>
          </a:xfrm>
        </p:grpSpPr>
        <p:sp>
          <p:nvSpPr>
            <p:cNvPr id="8" name="Rounded Rectangle 11">
              <a:extLst>
                <a:ext uri="{FF2B5EF4-FFF2-40B4-BE49-F238E27FC236}">
                  <a16:creationId xmlns:a16="http://schemas.microsoft.com/office/drawing/2014/main" id="{EEC79B45-F794-4060-9ED4-24017D5B1CB8}"/>
                </a:ext>
              </a:extLst>
            </p:cNvPr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1" name="Rounded Rectangle 12">
              <a:extLst>
                <a:ext uri="{FF2B5EF4-FFF2-40B4-BE49-F238E27FC236}">
                  <a16:creationId xmlns:a16="http://schemas.microsoft.com/office/drawing/2014/main" id="{F6B7B1B3-8D7C-4D39-AE9C-CEEFAA3EA19C}"/>
                </a:ext>
              </a:extLst>
            </p:cNvPr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  <p:sp>
          <p:nvSpPr>
            <p:cNvPr id="13" name="Round Same Side Corner Rectangle 13">
              <a:extLst>
                <a:ext uri="{FF2B5EF4-FFF2-40B4-BE49-F238E27FC236}">
                  <a16:creationId xmlns:a16="http://schemas.microsoft.com/office/drawing/2014/main" id="{0E679BE4-32B1-427D-954E-B0924E3CD6E1}"/>
                </a:ext>
              </a:extLst>
            </p:cNvPr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987">
                <a:defRPr/>
              </a:pPr>
              <a:endParaRPr sz="2400" kern="0">
                <a:solidFill>
                  <a:prstClr val="white"/>
                </a:solidFill>
                <a:latin typeface="Constantia"/>
                <a:ea typeface="ＭＳ Ｐゴシック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795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6F5094-5389-95D0-BCD2-471DCEA8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801DE-512D-FDFF-08E2-43CC7986A58A}"/>
              </a:ext>
            </a:extLst>
          </p:cNvPr>
          <p:cNvSpPr txBox="1">
            <a:spLocks/>
          </p:cNvSpPr>
          <p:nvPr/>
        </p:nvSpPr>
        <p:spPr>
          <a:xfrm>
            <a:off x="546671" y="1359688"/>
            <a:ext cx="10945587" cy="238540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>
                <a:ln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LLM Introduction</a:t>
            </a:r>
            <a:br>
              <a:rPr lang="en-US" sz="9600" dirty="0">
                <a:ln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n/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Antara </a:t>
            </a:r>
            <a:r>
              <a:rPr lang="en-US" dirty="0" err="1">
                <a:ln/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Embbedding</a:t>
            </a:r>
            <a:r>
              <a:rPr lang="en-US" dirty="0">
                <a:ln/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Document, Owned LLM dan Fine-Tuning LLM</a:t>
            </a:r>
            <a:endParaRPr lang="en-ID" sz="49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C0BF126-25D8-FC07-1EFC-111BB0689B6A}"/>
              </a:ext>
            </a:extLst>
          </p:cNvPr>
          <p:cNvSpPr txBox="1">
            <a:spLocks/>
          </p:cNvSpPr>
          <p:nvPr/>
        </p:nvSpPr>
        <p:spPr>
          <a:xfrm>
            <a:off x="699742" y="3266455"/>
            <a:ext cx="3657600" cy="9572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effectLst/>
                <a:latin typeface="Freestyle Script" panose="030804020302050B0404" pitchFamily="66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Generative AI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95E64-EECC-2929-1338-756EF11F5ECD}"/>
              </a:ext>
            </a:extLst>
          </p:cNvPr>
          <p:cNvSpPr txBox="1"/>
          <p:nvPr/>
        </p:nvSpPr>
        <p:spPr>
          <a:xfrm>
            <a:off x="10583333" y="6340841"/>
            <a:ext cx="14339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i="1" dirty="0">
                <a:solidFill>
                  <a:srgbClr val="0070C0"/>
                </a:solidFill>
              </a:rPr>
              <a:t>v</a:t>
            </a:r>
            <a:r>
              <a:rPr lang="en-ID" sz="1200" i="1" dirty="0">
                <a:solidFill>
                  <a:srgbClr val="0070C0"/>
                </a:solidFill>
              </a:rPr>
              <a:t>20231003.0755</a:t>
            </a:r>
            <a:endParaRPr lang="en-ID" sz="1200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4ED0E5-A233-4DF6-263C-5D038582F743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539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6F5094-5389-95D0-BCD2-471DCEA8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830803" y="3672467"/>
            <a:ext cx="10643809" cy="157240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d-ID" sz="12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EBB0E1-61BE-E64C-3433-61930CC6EA5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Telegram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ChatBot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@</a:t>
            </a:r>
            <a:endParaRPr lang="en-ID" sz="1467" dirty="0">
              <a:solidFill>
                <a:srgbClr val="C00000"/>
              </a:solidFill>
            </a:endParaRPr>
          </a:p>
        </p:txBody>
      </p:sp>
      <p:pic>
        <p:nvPicPr>
          <p:cNvPr id="6" name="Picture 5" descr="A screenshot of a chat&#10;&#10;Description automatically generated">
            <a:extLst>
              <a:ext uri="{FF2B5EF4-FFF2-40B4-BE49-F238E27FC236}">
                <a16:creationId xmlns:a16="http://schemas.microsoft.com/office/drawing/2014/main" id="{CA73B518-6029-11EB-F422-4E90DF834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372" y="1352266"/>
            <a:ext cx="3407793" cy="42305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screenshot of a chat&#10;&#10;Description automatically generated">
            <a:extLst>
              <a:ext uri="{FF2B5EF4-FFF2-40B4-BE49-F238E27FC236}">
                <a16:creationId xmlns:a16="http://schemas.microsoft.com/office/drawing/2014/main" id="{CED369E7-E840-064F-BE7B-2494C7755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791" y="1348982"/>
            <a:ext cx="3640680" cy="46364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hat&#10;&#10;Description automatically generated">
            <a:extLst>
              <a:ext uri="{FF2B5EF4-FFF2-40B4-BE49-F238E27FC236}">
                <a16:creationId xmlns:a16="http://schemas.microsoft.com/office/drawing/2014/main" id="{D7654A3B-5AE2-0E4D-A934-1AF778B87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24" y="1348004"/>
            <a:ext cx="3578823" cy="38151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43C3FC-15F3-FF06-1953-2C45821E1542}"/>
              </a:ext>
            </a:extLst>
          </p:cNvPr>
          <p:cNvSpPr txBox="1"/>
          <p:nvPr/>
        </p:nvSpPr>
        <p:spPr>
          <a:xfrm>
            <a:off x="330895" y="6107106"/>
            <a:ext cx="62066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Chat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terhadap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suatu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dokumen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melalui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media chatbot Telegram</a:t>
            </a:r>
          </a:p>
        </p:txBody>
      </p:sp>
      <p:sp>
        <p:nvSpPr>
          <p:cNvPr id="12" name="Callout: Bent Line with Accent Bar 11">
            <a:extLst>
              <a:ext uri="{FF2B5EF4-FFF2-40B4-BE49-F238E27FC236}">
                <a16:creationId xmlns:a16="http://schemas.microsoft.com/office/drawing/2014/main" id="{68A526CB-9A98-A7EA-1B82-F17E8636DFEF}"/>
              </a:ext>
            </a:extLst>
          </p:cNvPr>
          <p:cNvSpPr/>
          <p:nvPr/>
        </p:nvSpPr>
        <p:spPr>
          <a:xfrm>
            <a:off x="5617923" y="5877136"/>
            <a:ext cx="1950242" cy="607915"/>
          </a:xfrm>
          <a:prstGeom prst="accentCallout2">
            <a:avLst>
              <a:gd name="adj1" fmla="val 42446"/>
              <a:gd name="adj2" fmla="val 106961"/>
              <a:gd name="adj3" fmla="val 40725"/>
              <a:gd name="adj4" fmla="val 130784"/>
              <a:gd name="adj5" fmla="val 4748"/>
              <a:gd name="adj6" fmla="val 148432"/>
            </a:avLst>
          </a:prstGeom>
          <a:solidFill>
            <a:schemeClr val="accent4">
              <a:lumMod val="40000"/>
              <a:lumOff val="60000"/>
            </a:schemeClr>
          </a:solidFill>
          <a:ln w="222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Sumber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dokumen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sengaja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dimunculkan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sbg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kroscek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.</a:t>
            </a:r>
            <a:endParaRPr lang="en-ID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71F8D8-DA69-E681-48B5-57F8FD647E7D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1919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BD45-D53F-4285-A7F3-34FFD0BA3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000" dirty="0">
                <a:solidFill>
                  <a:srgbClr val="C00000"/>
                </a:solidFill>
              </a:rPr>
              <a:t>Document Embedding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>
                <a:solidFill>
                  <a:srgbClr val="0070C0"/>
                </a:solidFill>
              </a:rPr>
              <a:t>Method</a:t>
            </a:r>
            <a:r>
              <a:rPr lang="en-ID" sz="1800" dirty="0"/>
              <a:t>: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pencarian</a:t>
            </a:r>
            <a:r>
              <a:rPr lang="en-ID" sz="1800" dirty="0"/>
              <a:t> di </a:t>
            </a:r>
            <a:r>
              <a:rPr lang="en-ID" sz="1800" dirty="0" err="1"/>
              <a:t>dalam</a:t>
            </a:r>
            <a:r>
              <a:rPr lang="en-ID" sz="1800" dirty="0"/>
              <a:t> </a:t>
            </a:r>
            <a:r>
              <a:rPr lang="en-ID" sz="1800" dirty="0" err="1"/>
              <a:t>dokumen</a:t>
            </a:r>
            <a:r>
              <a:rPr lang="en-ID" sz="1800" dirty="0"/>
              <a:t>: retrieval, conversation, similarity search, similarity +predict/chat-completion.</a:t>
            </a:r>
            <a:br>
              <a:rPr lang="en-ID" sz="1800" dirty="0"/>
            </a:br>
            <a:r>
              <a:rPr lang="en-ID" sz="1800" dirty="0"/>
              <a:t>Masing-masing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mempengaruhi</a:t>
            </a:r>
            <a:r>
              <a:rPr lang="en-ID" sz="1800" dirty="0"/>
              <a:t> </a:t>
            </a:r>
            <a:r>
              <a:rPr lang="en-ID" sz="1800" dirty="0" err="1"/>
              <a:t>kecepatan</a:t>
            </a:r>
            <a:r>
              <a:rPr lang="en-ID" sz="1800" dirty="0"/>
              <a:t> dan </a:t>
            </a:r>
            <a:r>
              <a:rPr lang="en-ID" sz="1800" dirty="0" err="1"/>
              <a:t>akurasi</a:t>
            </a:r>
            <a:r>
              <a:rPr lang="en-ID" sz="1800" dirty="0"/>
              <a:t>.</a:t>
            </a:r>
            <a:br>
              <a:rPr lang="en-ID" sz="1800" dirty="0"/>
            </a:br>
            <a:r>
              <a:rPr lang="en-ID" sz="1800" dirty="0">
                <a:solidFill>
                  <a:schemeClr val="accent6">
                    <a:lumMod val="75000"/>
                  </a:schemeClr>
                </a:solidFill>
              </a:rPr>
              <a:t>Similarity Search</a:t>
            </a:r>
            <a:r>
              <a:rPr lang="en-ID" sz="1800" dirty="0"/>
              <a:t> paling </a:t>
            </a:r>
            <a:r>
              <a:rPr lang="en-ID" sz="1800" dirty="0" err="1"/>
              <a:t>cepat</a:t>
            </a:r>
            <a:r>
              <a:rPr lang="en-ID" sz="1800" dirty="0"/>
              <a:t> </a:t>
            </a:r>
            <a:r>
              <a:rPr lang="en-ID" sz="1800" dirty="0" err="1"/>
              <a:t>mendapatkan</a:t>
            </a:r>
            <a:r>
              <a:rPr lang="en-ID" sz="1800" dirty="0"/>
              <a:t> </a:t>
            </a:r>
            <a:r>
              <a:rPr lang="en-ID" sz="1800" dirty="0" err="1"/>
              <a:t>hasil</a:t>
            </a:r>
            <a:r>
              <a:rPr lang="en-ID" sz="1800" dirty="0"/>
              <a:t>, </a:t>
            </a:r>
            <a:r>
              <a:rPr lang="en-ID" sz="1800" dirty="0" err="1"/>
              <a:t>tapi</a:t>
            </a:r>
            <a:r>
              <a:rPr lang="en-ID" sz="1800" dirty="0"/>
              <a:t>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ini</a:t>
            </a:r>
            <a:r>
              <a:rPr lang="en-ID" sz="1800" dirty="0"/>
              <a:t> </a:t>
            </a:r>
            <a:r>
              <a:rPr lang="en-ID" sz="1800" dirty="0" err="1"/>
              <a:t>akan</a:t>
            </a:r>
            <a:r>
              <a:rPr lang="en-ID" sz="1800" dirty="0"/>
              <a:t> </a:t>
            </a:r>
            <a:r>
              <a:rPr lang="en-ID" sz="1800" dirty="0" err="1"/>
              <a:t>menampilkan</a:t>
            </a:r>
            <a:r>
              <a:rPr lang="en-ID" sz="1800" dirty="0"/>
              <a:t> </a:t>
            </a:r>
            <a:r>
              <a:rPr lang="en-ID" sz="1800" dirty="0" err="1"/>
              <a:t>hasil</a:t>
            </a:r>
            <a:r>
              <a:rPr lang="en-ID" sz="1800" dirty="0"/>
              <a:t> </a:t>
            </a:r>
            <a:r>
              <a:rPr lang="en-ID" sz="1800" dirty="0" err="1"/>
              <a:t>teks</a:t>
            </a:r>
            <a:r>
              <a:rPr lang="en-ID" sz="1800" dirty="0"/>
              <a:t> </a:t>
            </a:r>
            <a:r>
              <a:rPr lang="en-ID" sz="1800" dirty="0" err="1"/>
              <a:t>apa</a:t>
            </a:r>
            <a:r>
              <a:rPr lang="en-ID" sz="1800" dirty="0"/>
              <a:t> </a:t>
            </a:r>
            <a:r>
              <a:rPr lang="en-ID" sz="1800" dirty="0" err="1"/>
              <a:t>adanya</a:t>
            </a:r>
            <a:r>
              <a:rPr lang="en-ID" sz="1800" dirty="0"/>
              <a:t> </a:t>
            </a:r>
            <a:r>
              <a:rPr lang="en-ID" sz="1800" dirty="0" err="1"/>
              <a:t>sesuai</a:t>
            </a:r>
            <a:r>
              <a:rPr lang="en-ID" sz="1800" dirty="0"/>
              <a:t> di </a:t>
            </a:r>
            <a:r>
              <a:rPr lang="en-ID" sz="1800" dirty="0" err="1"/>
              <a:t>dokumen</a:t>
            </a:r>
            <a:r>
              <a:rPr lang="en-ID" sz="1800" dirty="0"/>
              <a:t>.</a:t>
            </a:r>
            <a:br>
              <a:rPr lang="en-ID" sz="1800" dirty="0"/>
            </a:br>
            <a:r>
              <a:rPr lang="en-ID" sz="1800" dirty="0" err="1">
                <a:solidFill>
                  <a:schemeClr val="accent6">
                    <a:lumMod val="75000"/>
                  </a:schemeClr>
                </a:solidFill>
              </a:rPr>
              <a:t>Metode</a:t>
            </a:r>
            <a:r>
              <a:rPr lang="en-ID" sz="1800" dirty="0">
                <a:solidFill>
                  <a:schemeClr val="accent6">
                    <a:lumMod val="75000"/>
                  </a:schemeClr>
                </a:solidFill>
              </a:rPr>
              <a:t> retrieval</a:t>
            </a:r>
            <a:r>
              <a:rPr lang="en-ID" sz="1800" dirty="0"/>
              <a:t> paling </a:t>
            </a:r>
            <a:r>
              <a:rPr lang="en-ID" sz="1800" dirty="0" err="1"/>
              <a:t>sering</a:t>
            </a:r>
            <a:r>
              <a:rPr lang="en-ID" sz="1800" dirty="0"/>
              <a:t> </a:t>
            </a:r>
            <a:r>
              <a:rPr lang="en-ID" sz="1800" dirty="0" err="1"/>
              <a:t>saya</a:t>
            </a:r>
            <a:r>
              <a:rPr lang="en-ID" sz="1800" dirty="0"/>
              <a:t> </a:t>
            </a:r>
            <a:r>
              <a:rPr lang="en-ID" sz="1800" dirty="0" err="1"/>
              <a:t>gunakan</a:t>
            </a:r>
            <a:r>
              <a:rPr lang="en-ID" sz="1800" dirty="0"/>
              <a:t> </a:t>
            </a:r>
            <a:r>
              <a:rPr lang="en-ID" sz="1800" dirty="0" err="1"/>
              <a:t>secara</a:t>
            </a:r>
            <a:r>
              <a:rPr lang="en-ID" sz="1800" dirty="0"/>
              <a:t> </a:t>
            </a:r>
            <a:r>
              <a:rPr lang="en-ID" sz="1800" dirty="0" err="1"/>
              <a:t>umum</a:t>
            </a:r>
            <a:r>
              <a:rPr lang="en-ID" sz="1800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>
                <a:solidFill>
                  <a:srgbClr val="0070C0"/>
                </a:solidFill>
              </a:rPr>
              <a:t>Chain-Type</a:t>
            </a:r>
            <a:r>
              <a:rPr lang="en-ID" sz="1800" dirty="0"/>
              <a:t>: </a:t>
            </a:r>
            <a:r>
              <a:rPr lang="en-ID" sz="1800" dirty="0" err="1"/>
              <a:t>cara</a:t>
            </a:r>
            <a:r>
              <a:rPr lang="en-ID" sz="1800" dirty="0"/>
              <a:t> </a:t>
            </a:r>
            <a:r>
              <a:rPr lang="en-ID" sz="1800" dirty="0" err="1"/>
              <a:t>dalam</a:t>
            </a:r>
            <a:r>
              <a:rPr lang="en-ID" sz="1800" dirty="0"/>
              <a:t> </a:t>
            </a:r>
            <a:r>
              <a:rPr lang="en-ID" sz="1800" dirty="0" err="1"/>
              <a:t>melakukan</a:t>
            </a:r>
            <a:r>
              <a:rPr lang="en-ID" sz="1800" dirty="0"/>
              <a:t> embedding, juga </a:t>
            </a:r>
            <a:r>
              <a:rPr lang="en-ID" sz="1800" dirty="0" err="1"/>
              <a:t>akan</a:t>
            </a:r>
            <a:r>
              <a:rPr lang="en-ID" sz="1800" dirty="0"/>
              <a:t> </a:t>
            </a:r>
            <a:r>
              <a:rPr lang="en-ID" sz="1800" dirty="0" err="1"/>
              <a:t>mempengaruhi</a:t>
            </a:r>
            <a:r>
              <a:rPr lang="en-ID" sz="1800" dirty="0"/>
              <a:t> </a:t>
            </a:r>
            <a:r>
              <a:rPr lang="en-ID" sz="1800" dirty="0" err="1"/>
              <a:t>akurasi</a:t>
            </a:r>
            <a:r>
              <a:rPr lang="en-ID" sz="1800" dirty="0"/>
              <a:t> </a:t>
            </a:r>
            <a:r>
              <a:rPr lang="en-ID" sz="1800" dirty="0" err="1"/>
              <a:t>hasil</a:t>
            </a:r>
            <a:r>
              <a:rPr lang="en-ID" sz="1800" dirty="0"/>
              <a:t> dan </a:t>
            </a:r>
            <a:r>
              <a:rPr lang="en-ID" sz="1800" dirty="0" err="1"/>
              <a:t>kecepatan</a:t>
            </a:r>
            <a:r>
              <a:rPr lang="en-ID" sz="1800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en-ID" sz="1800" dirty="0"/>
          </a:p>
          <a:p>
            <a:pPr marL="0" indent="0">
              <a:buNone/>
            </a:pPr>
            <a:r>
              <a:rPr lang="en-ID" sz="2000" dirty="0" err="1">
                <a:solidFill>
                  <a:srgbClr val="C00000"/>
                </a:solidFill>
              </a:rPr>
              <a:t>Pemilihan</a:t>
            </a:r>
            <a:r>
              <a:rPr lang="en-ID" sz="2000" dirty="0">
                <a:solidFill>
                  <a:srgbClr val="C00000"/>
                </a:solidFill>
              </a:rPr>
              <a:t> Model </a:t>
            </a:r>
            <a:r>
              <a:rPr lang="en-ID" sz="2000" dirty="0" err="1">
                <a:solidFill>
                  <a:srgbClr val="C00000"/>
                </a:solidFill>
              </a:rPr>
              <a:t>untuk</a:t>
            </a:r>
            <a:r>
              <a:rPr lang="en-ID" sz="2000" dirty="0">
                <a:solidFill>
                  <a:srgbClr val="C00000"/>
                </a:solidFill>
              </a:rPr>
              <a:t> Fine-Tuning LLM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>
                <a:solidFill>
                  <a:srgbClr val="0070C0"/>
                </a:solidFill>
              </a:rPr>
              <a:t>Platform</a:t>
            </a:r>
            <a:r>
              <a:rPr lang="en-ID" sz="1800" dirty="0"/>
              <a:t>: </a:t>
            </a:r>
            <a:r>
              <a:rPr lang="en-ID" sz="1800" dirty="0" err="1"/>
              <a:t>Pilihan</a:t>
            </a:r>
            <a:r>
              <a:rPr lang="en-ID" sz="1800" dirty="0"/>
              <a:t> platform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membuat</a:t>
            </a:r>
            <a:r>
              <a:rPr lang="en-ID" sz="1800" dirty="0"/>
              <a:t> model: BERT dan GPT. GPT </a:t>
            </a:r>
            <a:r>
              <a:rPr lang="en-ID" sz="1800" dirty="0" err="1"/>
              <a:t>saat</a:t>
            </a:r>
            <a:r>
              <a:rPr lang="en-ID" sz="1800" dirty="0"/>
              <a:t> </a:t>
            </a:r>
            <a:r>
              <a:rPr lang="en-ID" sz="1800" dirty="0" err="1"/>
              <a:t>ini</a:t>
            </a:r>
            <a:r>
              <a:rPr lang="en-ID" sz="1800" dirty="0"/>
              <a:t> </a:t>
            </a:r>
            <a:r>
              <a:rPr lang="en-ID" sz="1800" dirty="0" err="1"/>
              <a:t>adalah</a:t>
            </a:r>
            <a:r>
              <a:rPr lang="en-ID" sz="1800" dirty="0"/>
              <a:t> </a:t>
            </a:r>
            <a:r>
              <a:rPr lang="en-ID" sz="1800" dirty="0" err="1"/>
              <a:t>pilihan</a:t>
            </a:r>
            <a:r>
              <a:rPr lang="en-ID" sz="1800" dirty="0"/>
              <a:t> </a:t>
            </a:r>
            <a:r>
              <a:rPr lang="en-ID" sz="1800" dirty="0" err="1"/>
              <a:t>terbaik</a:t>
            </a:r>
            <a:r>
              <a:rPr lang="en-ID" sz="1800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>
                <a:solidFill>
                  <a:srgbClr val="0070C0"/>
                </a:solidFill>
              </a:rPr>
              <a:t>Bahasa</a:t>
            </a:r>
            <a:r>
              <a:rPr lang="en-ID" sz="1800" dirty="0"/>
              <a:t>: </a:t>
            </a:r>
            <a:r>
              <a:rPr lang="en-ID" sz="1800" dirty="0" err="1"/>
              <a:t>Dukungan</a:t>
            </a:r>
            <a:r>
              <a:rPr lang="en-ID" sz="1800" dirty="0"/>
              <a:t> </a:t>
            </a:r>
            <a:r>
              <a:rPr lang="en-ID" sz="1800" dirty="0" err="1"/>
              <a:t>terhadap</a:t>
            </a:r>
            <a:r>
              <a:rPr lang="en-ID" sz="1800" dirty="0"/>
              <a:t> Bahasa Indonesia </a:t>
            </a:r>
            <a:r>
              <a:rPr lang="en-ID" sz="1800" dirty="0" err="1"/>
              <a:t>merupakan</a:t>
            </a:r>
            <a:r>
              <a:rPr lang="en-ID" sz="1800" dirty="0"/>
              <a:t> problem </a:t>
            </a:r>
            <a:r>
              <a:rPr lang="en-ID" sz="1800" dirty="0" err="1"/>
              <a:t>utama</a:t>
            </a:r>
            <a:r>
              <a:rPr lang="en-ID" sz="1800" dirty="0"/>
              <a:t> </a:t>
            </a:r>
            <a:r>
              <a:rPr lang="en-ID" sz="1800" dirty="0" err="1"/>
              <a:t>dalam</a:t>
            </a:r>
            <a:r>
              <a:rPr lang="en-ID" sz="1800" dirty="0"/>
              <a:t> </a:t>
            </a:r>
            <a:r>
              <a:rPr lang="en-ID" sz="1800" dirty="0" err="1"/>
              <a:t>pemilihan</a:t>
            </a:r>
            <a:r>
              <a:rPr lang="en-ID" sz="1800" dirty="0"/>
              <a:t> model.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 err="1">
                <a:solidFill>
                  <a:srgbClr val="0070C0"/>
                </a:solidFill>
              </a:rPr>
              <a:t>Lisensi</a:t>
            </a:r>
            <a:r>
              <a:rPr lang="en-ID" sz="1800" dirty="0"/>
              <a:t>: </a:t>
            </a:r>
            <a:r>
              <a:rPr lang="it-IT" sz="1800" dirty="0">
                <a:solidFill>
                  <a:schemeClr val="tx1"/>
                </a:solidFill>
              </a:rPr>
              <a:t>Beberapa model bahasa pre-trained memerlukan lisensi. Lisensi opensource biasanya kurang baik untuk penggunaan dalam bahasa Indonesia.</a:t>
            </a:r>
          </a:p>
          <a:p>
            <a:pPr marL="914400" lvl="1" indent="-457200">
              <a:buFont typeface="+mj-lt"/>
              <a:buAutoNum type="arabicPeriod"/>
            </a:pPr>
            <a:endParaRPr lang="it-IT" sz="1800" dirty="0"/>
          </a:p>
          <a:p>
            <a:pPr marL="457200" lvl="1" indent="0">
              <a:buNone/>
            </a:pPr>
            <a:r>
              <a:rPr lang="it-IT" sz="1800" dirty="0"/>
              <a:t>Perlu riset terlebih dulu untuk menemukan pre-trained model yang terbaik untuk suatu kasus.</a:t>
            </a:r>
            <a:endParaRPr lang="en-ID" sz="1800" dirty="0"/>
          </a:p>
          <a:p>
            <a:pPr marL="457200" lvl="1" indent="0">
              <a:buNone/>
            </a:pPr>
            <a:endParaRPr lang="en-ID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BA882-D64F-4986-958F-E1E9DD563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accent5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kumimoji="1" lang="en-US">
              <a:ea typeface="ＭＳ Ｐゴシック" pitchFamily="5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5BDABB-D05A-9BE3-0935-0281C4846020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Catatan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525D7B-6918-F4E8-66B1-D1FF8F5443FF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444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BD45-D53F-4285-A7F3-34FFD0BA3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000" dirty="0">
                <a:solidFill>
                  <a:srgbClr val="C00000"/>
                </a:solidFill>
              </a:rPr>
              <a:t>User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 err="1">
                <a:solidFill>
                  <a:srgbClr val="0070C0"/>
                </a:solidFill>
              </a:rPr>
              <a:t>Ekpektasi</a:t>
            </a:r>
            <a:r>
              <a:rPr lang="en-ID" sz="1800" dirty="0"/>
              <a:t>: </a:t>
            </a:r>
            <a:r>
              <a:rPr lang="en-ID" sz="1800" dirty="0" err="1"/>
              <a:t>Ekspektasi</a:t>
            </a:r>
            <a:r>
              <a:rPr lang="en-ID" sz="1800" dirty="0"/>
              <a:t> user yang </a:t>
            </a:r>
            <a:r>
              <a:rPr lang="en-ID" sz="1800" dirty="0" err="1"/>
              <a:t>biasanya</a:t>
            </a:r>
            <a:r>
              <a:rPr lang="en-ID" sz="1800" dirty="0"/>
              <a:t> </a:t>
            </a:r>
            <a:r>
              <a:rPr lang="en-ID" sz="1800" dirty="0" err="1"/>
              <a:t>terlalu</a:t>
            </a:r>
            <a:r>
              <a:rPr lang="en-ID" sz="1800" dirty="0"/>
              <a:t> </a:t>
            </a:r>
            <a:r>
              <a:rPr lang="en-ID" sz="1800" dirty="0" err="1"/>
              <a:t>tinggi</a:t>
            </a:r>
            <a:r>
              <a:rPr lang="en-ID" sz="1800" dirty="0"/>
              <a:t>.</a:t>
            </a:r>
            <a:br>
              <a:rPr lang="en-ID" sz="1800" dirty="0"/>
            </a:br>
            <a:r>
              <a:rPr lang="it-IT" sz="1800" dirty="0"/>
              <a:t>Beranggapan bahwa hasil dari AI adalah 100% sempurna.</a:t>
            </a:r>
            <a:br>
              <a:rPr lang="it-IT" sz="1800" dirty="0"/>
            </a:br>
            <a:r>
              <a:rPr lang="es-ES" sz="1800" dirty="0" err="1"/>
              <a:t>Perlu</a:t>
            </a:r>
            <a:r>
              <a:rPr lang="es-ES" sz="1800" dirty="0"/>
              <a:t> </a:t>
            </a:r>
            <a:r>
              <a:rPr lang="es-ES" sz="1800" dirty="0" err="1"/>
              <a:t>edukasi</a:t>
            </a:r>
            <a:r>
              <a:rPr lang="es-ES" sz="1800" dirty="0"/>
              <a:t> dan </a:t>
            </a:r>
            <a:r>
              <a:rPr lang="es-ES" sz="1800" dirty="0" err="1"/>
              <a:t>penjelasan</a:t>
            </a:r>
            <a:r>
              <a:rPr lang="es-ES" sz="1800" dirty="0"/>
              <a:t> </a:t>
            </a:r>
            <a:r>
              <a:rPr lang="es-ES" sz="1800" dirty="0" err="1"/>
              <a:t>bahwa</a:t>
            </a:r>
            <a:r>
              <a:rPr lang="es-ES" sz="1800" dirty="0"/>
              <a:t> </a:t>
            </a:r>
            <a:r>
              <a:rPr lang="es-ES" sz="1800" dirty="0" err="1"/>
              <a:t>akurasi</a:t>
            </a:r>
            <a:r>
              <a:rPr lang="es-ES" sz="1800" dirty="0"/>
              <a:t> </a:t>
            </a:r>
            <a:r>
              <a:rPr lang="es-ES" sz="1800" dirty="0" err="1"/>
              <a:t>tergantung</a:t>
            </a:r>
            <a:r>
              <a:rPr lang="es-ES" sz="1800" dirty="0"/>
              <a:t> </a:t>
            </a:r>
            <a:r>
              <a:rPr lang="es-ES" sz="1800" dirty="0" err="1"/>
              <a:t>dari</a:t>
            </a:r>
            <a:r>
              <a:rPr lang="es-ES" sz="1800" dirty="0"/>
              <a:t> </a:t>
            </a:r>
            <a:r>
              <a:rPr lang="es-ES" sz="1800" dirty="0" err="1"/>
              <a:t>jumlah</a:t>
            </a:r>
            <a:r>
              <a:rPr lang="es-ES" sz="1800" dirty="0"/>
              <a:t> data, cara training dan cara </a:t>
            </a:r>
            <a:r>
              <a:rPr lang="es-ES" sz="1800" dirty="0" err="1"/>
              <a:t>bertanya</a:t>
            </a:r>
            <a:r>
              <a:rPr lang="es-ES" sz="1800" dirty="0"/>
              <a:t>.</a:t>
            </a:r>
            <a:endParaRPr lang="en-ID" sz="1800" dirty="0"/>
          </a:p>
          <a:p>
            <a:pPr marL="914400" lvl="1" indent="-457200">
              <a:buFont typeface="+mj-lt"/>
              <a:buAutoNum type="arabicPeriod"/>
            </a:pPr>
            <a:endParaRPr lang="en-ID" sz="1800" dirty="0"/>
          </a:p>
          <a:p>
            <a:pPr marL="0" indent="0">
              <a:buNone/>
            </a:pPr>
            <a:r>
              <a:rPr lang="en-ID" sz="2000" dirty="0">
                <a:solidFill>
                  <a:srgbClr val="C00000"/>
                </a:solidFill>
              </a:rPr>
              <a:t>Developer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D" sz="1800" dirty="0" err="1">
                <a:solidFill>
                  <a:srgbClr val="0070C0"/>
                </a:solidFill>
              </a:rPr>
              <a:t>Pengetahuan</a:t>
            </a:r>
            <a:r>
              <a:rPr lang="en-ID" sz="1800" dirty="0"/>
              <a:t>: </a:t>
            </a:r>
            <a:r>
              <a:rPr lang="en-US" sz="1800" dirty="0" err="1"/>
              <a:t>Pengetahuan</a:t>
            </a:r>
            <a:r>
              <a:rPr lang="en-US" sz="1800" dirty="0"/>
              <a:t> dan learning-curve yang </a:t>
            </a:r>
            <a:r>
              <a:rPr lang="en-US" sz="1800" dirty="0" err="1"/>
              <a:t>besar</a:t>
            </a:r>
            <a:r>
              <a:rPr lang="en-US" sz="1800" dirty="0"/>
              <a:t> </a:t>
            </a:r>
            <a:r>
              <a:rPr lang="en-US" sz="1800" dirty="0" err="1"/>
              <a:t>terhadap</a:t>
            </a:r>
            <a:r>
              <a:rPr lang="en-US" sz="1800" dirty="0"/>
              <a:t> </a:t>
            </a:r>
            <a:r>
              <a:rPr lang="en-US" sz="1800" dirty="0" err="1"/>
              <a:t>materi</a:t>
            </a:r>
            <a:r>
              <a:rPr lang="en-US" sz="1800" dirty="0"/>
              <a:t> </a:t>
            </a:r>
            <a:r>
              <a:rPr lang="en-US" sz="1800" dirty="0" err="1"/>
              <a:t>pembelajaran</a:t>
            </a:r>
            <a:r>
              <a:rPr lang="en-US" sz="1800" dirty="0"/>
              <a:t> </a:t>
            </a:r>
            <a:r>
              <a:rPr lang="en-US" sz="1800" dirty="0" err="1"/>
              <a:t>mesin</a:t>
            </a:r>
            <a:r>
              <a:rPr lang="en-US" sz="1800" dirty="0"/>
              <a:t> </a:t>
            </a:r>
            <a:r>
              <a:rPr lang="en-US" sz="1800" dirty="0" err="1"/>
              <a:t>ini</a:t>
            </a:r>
            <a:r>
              <a:rPr lang="en-US" sz="1800" dirty="0"/>
              <a:t>.</a:t>
            </a:r>
            <a:endParaRPr lang="en-ID" sz="1800" dirty="0"/>
          </a:p>
          <a:p>
            <a:pPr marL="457200" lvl="1" indent="0">
              <a:buNone/>
            </a:pPr>
            <a:endParaRPr lang="en-ID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BA882-D64F-4986-958F-E1E9DD563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accent5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kumimoji="1" lang="en-US">
              <a:ea typeface="ＭＳ Ｐゴシック" pitchFamily="5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5BDABB-D05A-9BE3-0935-0281C4846020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Tantangan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D2C03A-C4A6-D972-B855-8526BABE61AD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496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28648" y="2763274"/>
            <a:ext cx="8931020" cy="60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94831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400" dirty="0">
                <a:latin typeface="Calibri (Body)"/>
              </a:rPr>
              <a:t>1. </a:t>
            </a:r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Introduction</a:t>
            </a:r>
            <a:r>
              <a:rPr 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 </a:t>
            </a:r>
            <a:r>
              <a:rPr lang="en-US" sz="4400" dirty="0">
                <a:latin typeface="Calibri (Body)"/>
              </a:rPr>
              <a:t>&amp; </a:t>
            </a:r>
            <a:r>
              <a:rPr lang="en-US" sz="44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Overview</a:t>
            </a:r>
            <a:endParaRPr lang="id-ID" sz="4400" b="1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(Body)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7692641" y="-364700"/>
            <a:ext cx="5375851" cy="3793700"/>
            <a:chOff x="2086286" y="8406221"/>
            <a:chExt cx="10751702" cy="7587400"/>
          </a:xfrm>
          <a:solidFill>
            <a:schemeClr val="accent2"/>
          </a:solidFill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6744299" y="8847320"/>
              <a:ext cx="6534787" cy="5652590"/>
            </a:xfrm>
            <a:prstGeom prst="rect">
              <a:avLst/>
            </a:prstGeom>
          </p:spPr>
        </p:pic>
        <p:sp>
          <p:nvSpPr>
            <p:cNvPr id="10" name="AutoShape 10"/>
            <p:cNvSpPr/>
            <p:nvPr/>
          </p:nvSpPr>
          <p:spPr>
            <a:xfrm>
              <a:off x="2086286" y="10957813"/>
              <a:ext cx="6096000" cy="193964"/>
            </a:xfrm>
            <a:prstGeom prst="rect">
              <a:avLst/>
            </a:prstGeom>
            <a:grpFill/>
          </p:spPr>
          <p:txBody>
            <a:bodyPr/>
            <a:lstStyle/>
            <a:p>
              <a:endParaRPr lang="id-ID" sz="1200"/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8500532" y="12682385"/>
              <a:ext cx="3311236" cy="3311236"/>
              <a:chOff x="-2540" y="-2540"/>
              <a:chExt cx="6355080" cy="6355080"/>
            </a:xfrm>
            <a:grpFill/>
          </p:grpSpPr>
          <p:sp>
            <p:nvSpPr>
              <p:cNvPr id="12" name="Freeform 12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id-ID" sz="1200"/>
              </a:p>
            </p:txBody>
          </p:sp>
        </p:grp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6F5094-5389-95D0-BCD2-471DCEA8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823714" y="3544728"/>
            <a:ext cx="10643809" cy="604973"/>
            <a:chOff x="0" y="658384"/>
            <a:chExt cx="15965714" cy="907460"/>
          </a:xfrm>
        </p:grpSpPr>
        <p:sp>
          <p:nvSpPr>
            <p:cNvPr id="15" name="Rectangle 14"/>
            <p:cNvSpPr/>
            <p:nvPr/>
          </p:nvSpPr>
          <p:spPr>
            <a:xfrm>
              <a:off x="0" y="658384"/>
              <a:ext cx="15965714" cy="90746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d-ID" sz="1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0" y="658384"/>
              <a:ext cx="15965714" cy="9074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7941" tIns="23707" rIns="132757" bIns="23707" numCol="1" spcCol="1270" anchor="t" anchorCtr="0">
              <a:noAutofit/>
            </a:bodyPr>
            <a:lstStyle/>
            <a:p>
              <a:pPr lvl="1" indent="-264597" defTabSz="829775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en-US" sz="1867" dirty="0">
                  <a:solidFill>
                    <a:schemeClr val="tx1"/>
                  </a:solidFill>
                </a:rPr>
                <a:t>Generative AI</a:t>
              </a:r>
              <a:endParaRPr lang="id-ID" sz="1867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9B1EF59-F551-32CC-0A0B-B230BC011ECA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4226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A4024AA-79B4-4C8E-96D7-95D9A3D6C37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Generative AI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analisis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kasus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berdasarkan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data dan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informasi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spesifik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86AB37-6FF6-44C0-9966-3A176C5C0679}"/>
              </a:ext>
            </a:extLst>
          </p:cNvPr>
          <p:cNvSpPr/>
          <p:nvPr/>
        </p:nvSpPr>
        <p:spPr>
          <a:xfrm>
            <a:off x="0" y="1737212"/>
            <a:ext cx="12191999" cy="32174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Jika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kebutuhannya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pencarian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informasi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resume,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sentimen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analisis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dari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satu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sekumpulan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hal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cukup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dilakukan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melalui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b="1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embedding</a:t>
            </a:r>
            <a:r>
              <a:rPr lang="en-US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Belum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diperlukan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membuat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LLM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sendiri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Tapi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jika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diperlukan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referensi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lebih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akurat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terhadap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tersebut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maka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diperlukan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LLM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spesifik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Yang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biasanya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terjadi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jika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memerlukan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Pemahaman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Konteks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lebih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dalam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Spesifikasi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kasus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unik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3.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Ketersediaan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dan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khusus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4.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Keamanan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dan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privasi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57C8AA67-6B65-B870-E74A-0DF170EE6846}"/>
              </a:ext>
            </a:extLst>
          </p:cNvPr>
          <p:cNvSpPr/>
          <p:nvPr/>
        </p:nvSpPr>
        <p:spPr>
          <a:xfrm>
            <a:off x="0" y="6168211"/>
            <a:ext cx="5531253" cy="35919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627E4A-C6CF-9E21-C99E-315E7059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153DF82-B00C-4172-8542-36AB399237AB}" type="slidenum">
              <a:rPr lang="id-ID" smtClean="0"/>
              <a:t>3</a:t>
            </a:fld>
            <a:endParaRPr lang="id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99FF70-6D1B-635E-35D1-7CA877E0334B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1248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C7BA0-A936-12B4-A9CD-207D5BA09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kumimoji="1" lang="en-US">
              <a:ea typeface="ＭＳ Ｐゴシック" pitchFamily="50" charset="-128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2A941BA-AE1B-2C5C-BF9A-8D86CB4C6B83}"/>
              </a:ext>
            </a:extLst>
          </p:cNvPr>
          <p:cNvSpPr/>
          <p:nvPr/>
        </p:nvSpPr>
        <p:spPr>
          <a:xfrm>
            <a:off x="273298" y="1602455"/>
            <a:ext cx="3723778" cy="2453664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810856-AEA9-945F-45AC-6B1DE35A4A7D}"/>
              </a:ext>
            </a:extLst>
          </p:cNvPr>
          <p:cNvSpPr/>
          <p:nvPr/>
        </p:nvSpPr>
        <p:spPr>
          <a:xfrm>
            <a:off x="8219070" y="1602455"/>
            <a:ext cx="3722880" cy="2453664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B9B6EA5-E315-03D8-106F-BA19753C0395}"/>
              </a:ext>
            </a:extLst>
          </p:cNvPr>
          <p:cNvSpPr/>
          <p:nvPr/>
        </p:nvSpPr>
        <p:spPr>
          <a:xfrm>
            <a:off x="4246633" y="1602455"/>
            <a:ext cx="3722880" cy="2453664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FDFA64-089B-8F5F-D59E-92A3D79D8642}"/>
              </a:ext>
            </a:extLst>
          </p:cNvPr>
          <p:cNvSpPr/>
          <p:nvPr/>
        </p:nvSpPr>
        <p:spPr>
          <a:xfrm>
            <a:off x="451005" y="1752085"/>
            <a:ext cx="474663" cy="474664"/>
          </a:xfrm>
          <a:prstGeom prst="ellipse">
            <a:avLst/>
          </a:prstGeom>
          <a:solidFill>
            <a:srgbClr val="A5BBE3"/>
          </a:solidFill>
          <a:ln w="381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6629E1B-E574-2D96-C065-E83E3EE9E5AB}"/>
              </a:ext>
            </a:extLst>
          </p:cNvPr>
          <p:cNvSpPr/>
          <p:nvPr/>
        </p:nvSpPr>
        <p:spPr>
          <a:xfrm>
            <a:off x="4438491" y="1751261"/>
            <a:ext cx="475488" cy="47548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B6E68A9-7FFC-0231-B1F3-F0DB277DA669}"/>
              </a:ext>
            </a:extLst>
          </p:cNvPr>
          <p:cNvSpPr/>
          <p:nvPr/>
        </p:nvSpPr>
        <p:spPr>
          <a:xfrm>
            <a:off x="8422701" y="1751261"/>
            <a:ext cx="475488" cy="47548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4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2E9490E-768E-0583-D7DA-4EC334D2D05C}"/>
              </a:ext>
            </a:extLst>
          </p:cNvPr>
          <p:cNvSpPr/>
          <p:nvPr/>
        </p:nvSpPr>
        <p:spPr>
          <a:xfrm>
            <a:off x="451005" y="2376378"/>
            <a:ext cx="3400748" cy="1454406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</a:rPr>
              <a:t>Mengonversi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dokumen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menjadi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representasi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vektor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numerik</a:t>
            </a:r>
            <a:r>
              <a:rPr lang="en-US" sz="1400" dirty="0">
                <a:solidFill>
                  <a:schemeClr val="tx1"/>
                </a:solidFill>
              </a:rPr>
              <a:t>. </a:t>
            </a:r>
            <a:r>
              <a:rPr lang="en-US" sz="1400" dirty="0" err="1">
                <a:solidFill>
                  <a:schemeClr val="tx1"/>
                </a:solidFill>
              </a:rPr>
              <a:t>Representasi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ini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memungkinkan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perbandingan</a:t>
            </a:r>
            <a:r>
              <a:rPr lang="en-US" sz="1400" dirty="0">
                <a:solidFill>
                  <a:schemeClr val="tx1"/>
                </a:solidFill>
              </a:rPr>
              <a:t> dan </a:t>
            </a:r>
            <a:r>
              <a:rPr lang="en-US" sz="1400" dirty="0" err="1">
                <a:solidFill>
                  <a:schemeClr val="tx1"/>
                </a:solidFill>
              </a:rPr>
              <a:t>analisis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lebih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lanjut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seperti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klasifikasi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dokumen</a:t>
            </a:r>
            <a:r>
              <a:rPr lang="en-US" sz="1400" dirty="0">
                <a:solidFill>
                  <a:schemeClr val="tx1"/>
                </a:solidFill>
              </a:rPr>
              <a:t>, clustering, </a:t>
            </a:r>
            <a:r>
              <a:rPr lang="en-US" sz="1400" dirty="0" err="1">
                <a:solidFill>
                  <a:schemeClr val="tx1"/>
                </a:solidFill>
              </a:rPr>
              <a:t>atau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pencocokan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teks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302701-6170-D547-1E8F-B6233BB64279}"/>
              </a:ext>
            </a:extLst>
          </p:cNvPr>
          <p:cNvSpPr/>
          <p:nvPr/>
        </p:nvSpPr>
        <p:spPr>
          <a:xfrm>
            <a:off x="8422701" y="2375555"/>
            <a:ext cx="3364292" cy="1356450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LLM yang </a:t>
            </a:r>
            <a:r>
              <a:rPr lang="en-US" sz="1400" dirty="0" err="1">
                <a:solidFill>
                  <a:schemeClr val="tx1"/>
                </a:solidFill>
              </a:rPr>
              <a:t>telah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melewati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tahap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tambahan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pelatihan</a:t>
            </a:r>
            <a:r>
              <a:rPr lang="en-US" sz="1400" dirty="0">
                <a:solidFill>
                  <a:schemeClr val="tx1"/>
                </a:solidFill>
              </a:rPr>
              <a:t> pada </a:t>
            </a:r>
            <a:r>
              <a:rPr lang="en-US" sz="1400" dirty="0" err="1">
                <a:solidFill>
                  <a:schemeClr val="tx1"/>
                </a:solidFill>
              </a:rPr>
              <a:t>tugas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atau</a:t>
            </a:r>
            <a:r>
              <a:rPr lang="en-US" sz="1400" dirty="0">
                <a:solidFill>
                  <a:schemeClr val="tx1"/>
                </a:solidFill>
              </a:rPr>
              <a:t> dataset </a:t>
            </a:r>
            <a:r>
              <a:rPr lang="en-US" sz="1400" dirty="0" err="1">
                <a:solidFill>
                  <a:schemeClr val="tx1"/>
                </a:solidFill>
              </a:rPr>
              <a:t>spesifik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tertentu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B7CC47-3ACE-0F6D-1B6D-8CF5E92D8ADE}"/>
              </a:ext>
            </a:extLst>
          </p:cNvPr>
          <p:cNvSpPr/>
          <p:nvPr/>
        </p:nvSpPr>
        <p:spPr>
          <a:xfrm>
            <a:off x="4430857" y="2375555"/>
            <a:ext cx="3354431" cy="1455229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Language Model </a:t>
            </a:r>
            <a:r>
              <a:rPr lang="en-US" sz="1400" dirty="0" err="1">
                <a:solidFill>
                  <a:schemeClr val="tx1"/>
                </a:solidFill>
              </a:rPr>
              <a:t>adalah</a:t>
            </a:r>
            <a:r>
              <a:rPr lang="en-US" sz="1400" dirty="0">
                <a:solidFill>
                  <a:schemeClr val="tx1"/>
                </a:solidFill>
              </a:rPr>
              <a:t> model </a:t>
            </a:r>
            <a:r>
              <a:rPr lang="en-US" sz="1400" dirty="0" err="1">
                <a:solidFill>
                  <a:schemeClr val="tx1"/>
                </a:solidFill>
              </a:rPr>
              <a:t>statistik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atau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pembelajaran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mesin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memahami</a:t>
            </a:r>
            <a:r>
              <a:rPr lang="en-US" sz="1400" dirty="0">
                <a:solidFill>
                  <a:schemeClr val="tx1"/>
                </a:solidFill>
              </a:rPr>
              <a:t> dan </a:t>
            </a:r>
            <a:r>
              <a:rPr lang="en-US" sz="1400" dirty="0" err="1">
                <a:solidFill>
                  <a:schemeClr val="tx1"/>
                </a:solidFill>
              </a:rPr>
              <a:t>memprediksi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probabilitas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dari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urutan</a:t>
            </a:r>
            <a:r>
              <a:rPr lang="en-US" sz="1400" dirty="0">
                <a:solidFill>
                  <a:schemeClr val="tx1"/>
                </a:solidFill>
              </a:rPr>
              <a:t> kata </a:t>
            </a:r>
            <a:r>
              <a:rPr lang="en-US" sz="1400" dirty="0" err="1">
                <a:solidFill>
                  <a:schemeClr val="tx1"/>
                </a:solidFill>
              </a:rPr>
              <a:t>atau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karakter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dalam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suatu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bahasa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62224D-4E98-029A-D3D8-F827725BEE95}"/>
              </a:ext>
            </a:extLst>
          </p:cNvPr>
          <p:cNvSpPr/>
          <p:nvPr/>
        </p:nvSpPr>
        <p:spPr>
          <a:xfrm>
            <a:off x="952457" y="1684004"/>
            <a:ext cx="2899296" cy="61082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Embedding </a:t>
            </a:r>
            <a:r>
              <a:rPr lang="en-US" b="1" dirty="0" err="1">
                <a:solidFill>
                  <a:schemeClr val="tx1"/>
                </a:solidFill>
              </a:rPr>
              <a:t>Dokumen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F42F1D2-CC0D-B4C6-534C-8082D129882C}"/>
              </a:ext>
            </a:extLst>
          </p:cNvPr>
          <p:cNvSpPr/>
          <p:nvPr/>
        </p:nvSpPr>
        <p:spPr>
          <a:xfrm>
            <a:off x="4960104" y="1699245"/>
            <a:ext cx="2818559" cy="598562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Owned LLM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7B04CD2-894A-FCC6-8EDE-C60449B160D4}"/>
              </a:ext>
            </a:extLst>
          </p:cNvPr>
          <p:cNvSpPr/>
          <p:nvPr/>
        </p:nvSpPr>
        <p:spPr>
          <a:xfrm>
            <a:off x="9057321" y="1751261"/>
            <a:ext cx="2729672" cy="499191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Fine-Tuning LLM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0BDB-6447-31A5-B902-95440E74C9C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Opsi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Metode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analisis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93A082-EDA3-E28A-018D-9436C966ECF2}"/>
              </a:ext>
            </a:extLst>
          </p:cNvPr>
          <p:cNvSpPr/>
          <p:nvPr/>
        </p:nvSpPr>
        <p:spPr>
          <a:xfrm>
            <a:off x="0" y="4571999"/>
            <a:ext cx="12191999" cy="18984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note:</a:t>
            </a:r>
          </a:p>
          <a:p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Embedding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berfokus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pada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mewakili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teks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dalam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bentuk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vektor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sementara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Language Model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lebih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tentang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memahami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dan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memprediksi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urutan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kata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karakter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Namun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ada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kemungkinan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menggunakan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embedding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sebagai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salah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satu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tahap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dalam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proses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membangun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memperbaiki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Language Model.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Misalnya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embedding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dapat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mengonversi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dan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memproses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teks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sebelum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diberikan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kepada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LM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latihan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evaluasi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Tetapi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embedding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saja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bukan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merupakan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LLM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82E116-DC7F-387C-342B-9A7E006B1697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3902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C7BA0-A936-12B4-A9CD-207D5BA09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kumimoji="1" lang="en-US">
              <a:ea typeface="ＭＳ Ｐゴシック" pitchFamily="50" charset="-128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2A941BA-AE1B-2C5C-BF9A-8D86CB4C6B83}"/>
              </a:ext>
            </a:extLst>
          </p:cNvPr>
          <p:cNvSpPr/>
          <p:nvPr/>
        </p:nvSpPr>
        <p:spPr>
          <a:xfrm>
            <a:off x="261225" y="1232937"/>
            <a:ext cx="3723778" cy="4886027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810856-AEA9-945F-45AC-6B1DE35A4A7D}"/>
              </a:ext>
            </a:extLst>
          </p:cNvPr>
          <p:cNvSpPr/>
          <p:nvPr/>
        </p:nvSpPr>
        <p:spPr>
          <a:xfrm>
            <a:off x="8206997" y="1232937"/>
            <a:ext cx="3722880" cy="4886025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B9B6EA5-E315-03D8-106F-BA19753C0395}"/>
              </a:ext>
            </a:extLst>
          </p:cNvPr>
          <p:cNvSpPr/>
          <p:nvPr/>
        </p:nvSpPr>
        <p:spPr>
          <a:xfrm>
            <a:off x="4234560" y="1232938"/>
            <a:ext cx="3722880" cy="4886026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FDFA64-089B-8F5F-D59E-92A3D79D8642}"/>
              </a:ext>
            </a:extLst>
          </p:cNvPr>
          <p:cNvSpPr/>
          <p:nvPr/>
        </p:nvSpPr>
        <p:spPr>
          <a:xfrm>
            <a:off x="438932" y="1382568"/>
            <a:ext cx="474663" cy="474664"/>
          </a:xfrm>
          <a:prstGeom prst="ellipse">
            <a:avLst/>
          </a:prstGeom>
          <a:solidFill>
            <a:srgbClr val="A5BBE3"/>
          </a:solidFill>
          <a:ln w="381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6629E1B-E574-2D96-C065-E83E3EE9E5AB}"/>
              </a:ext>
            </a:extLst>
          </p:cNvPr>
          <p:cNvSpPr/>
          <p:nvPr/>
        </p:nvSpPr>
        <p:spPr>
          <a:xfrm>
            <a:off x="4426418" y="1381744"/>
            <a:ext cx="475488" cy="47548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B6E68A9-7FFC-0231-B1F3-F0DB277DA669}"/>
              </a:ext>
            </a:extLst>
          </p:cNvPr>
          <p:cNvSpPr/>
          <p:nvPr/>
        </p:nvSpPr>
        <p:spPr>
          <a:xfrm>
            <a:off x="8410628" y="1381744"/>
            <a:ext cx="475488" cy="47548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4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2E9490E-768E-0583-D7DA-4EC334D2D05C}"/>
              </a:ext>
            </a:extLst>
          </p:cNvPr>
          <p:cNvSpPr/>
          <p:nvPr/>
        </p:nvSpPr>
        <p:spPr>
          <a:xfrm>
            <a:off x="438932" y="2006861"/>
            <a:ext cx="3400748" cy="396805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PROS: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Efisien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dalam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pencarian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Cepat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dalam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memproses</a:t>
            </a:r>
            <a:r>
              <a:rPr lang="en-US" sz="1400" dirty="0">
                <a:solidFill>
                  <a:schemeClr val="tx1"/>
                </a:solidFill>
              </a:rPr>
              <a:t> resume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Minimal </a:t>
            </a:r>
            <a:r>
              <a:rPr lang="en-US" sz="1400" dirty="0" err="1">
                <a:solidFill>
                  <a:schemeClr val="tx1"/>
                </a:solidFill>
              </a:rPr>
              <a:t>sumber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daya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CONS: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Ketergantungan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koneksi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dengan</a:t>
            </a:r>
            <a:r>
              <a:rPr lang="en-US" sz="1400" dirty="0">
                <a:solidFill>
                  <a:schemeClr val="tx1"/>
                </a:solidFill>
              </a:rPr>
              <a:t> platform LLM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Terbatas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dalam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representasi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informasi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Embedding </a:t>
            </a:r>
            <a:r>
              <a:rPr lang="en-US" sz="1200" dirty="0" err="1">
                <a:solidFill>
                  <a:schemeClr val="tx1"/>
                </a:solidFill>
              </a:rPr>
              <a:t>dokumen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dapat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kehilangan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beberapa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konteks</a:t>
            </a:r>
            <a:r>
              <a:rPr lang="en-US" sz="1200" dirty="0">
                <a:solidFill>
                  <a:schemeClr val="tx1"/>
                </a:solidFill>
              </a:rPr>
              <a:t> dan </a:t>
            </a:r>
            <a:r>
              <a:rPr lang="en-US" sz="1200" dirty="0" err="1">
                <a:solidFill>
                  <a:schemeClr val="tx1"/>
                </a:solidFill>
              </a:rPr>
              <a:t>struktur</a:t>
            </a:r>
            <a:r>
              <a:rPr lang="en-US" sz="1200" dirty="0">
                <a:solidFill>
                  <a:schemeClr val="tx1"/>
                </a:solidFill>
              </a:rPr>
              <a:t> data -&gt; </a:t>
            </a:r>
            <a:r>
              <a:rPr lang="en-US" sz="1200" dirty="0" err="1">
                <a:solidFill>
                  <a:schemeClr val="tx1"/>
                </a:solidFill>
              </a:rPr>
              <a:t>tidak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seakurat</a:t>
            </a:r>
            <a:r>
              <a:rPr lang="en-US" sz="1200" dirty="0">
                <a:solidFill>
                  <a:schemeClr val="tx1"/>
                </a:solidFill>
              </a:rPr>
              <a:t> LLM </a:t>
            </a:r>
            <a:r>
              <a:rPr lang="en-US" sz="1200" dirty="0" err="1">
                <a:solidFill>
                  <a:schemeClr val="tx1"/>
                </a:solidFill>
              </a:rPr>
              <a:t>dalam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memahami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konten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kompleks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Regeneratif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teks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rendah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Embedding </a:t>
            </a:r>
            <a:r>
              <a:rPr lang="en-US" sz="1200" dirty="0" err="1">
                <a:solidFill>
                  <a:schemeClr val="tx1"/>
                </a:solidFill>
              </a:rPr>
              <a:t>dokumen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hanya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dapat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menghasilkan</a:t>
            </a:r>
            <a:r>
              <a:rPr lang="en-US" sz="1200" dirty="0">
                <a:solidFill>
                  <a:schemeClr val="tx1"/>
                </a:solidFill>
              </a:rPr>
              <a:t> resume </a:t>
            </a:r>
            <a:r>
              <a:rPr lang="en-US" sz="1200" dirty="0" err="1">
                <a:solidFill>
                  <a:schemeClr val="tx1"/>
                </a:solidFill>
              </a:rPr>
              <a:t>atau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informasi</a:t>
            </a:r>
            <a:r>
              <a:rPr lang="en-US" sz="1200" dirty="0">
                <a:solidFill>
                  <a:schemeClr val="tx1"/>
                </a:solidFill>
              </a:rPr>
              <a:t> yang </a:t>
            </a:r>
            <a:r>
              <a:rPr lang="en-US" sz="1200" dirty="0" err="1">
                <a:solidFill>
                  <a:schemeClr val="tx1"/>
                </a:solidFill>
              </a:rPr>
              <a:t>ada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dalam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dokumen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asli</a:t>
            </a:r>
            <a:r>
              <a:rPr lang="en-US" sz="1200" dirty="0">
                <a:solidFill>
                  <a:schemeClr val="tx1"/>
                </a:solidFill>
              </a:rPr>
              <a:t>. </a:t>
            </a:r>
            <a:r>
              <a:rPr lang="en-US" sz="1200" dirty="0" err="1">
                <a:solidFill>
                  <a:schemeClr val="tx1"/>
                </a:solidFill>
              </a:rPr>
              <a:t>Walau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dengan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trik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pemrograman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bisa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dilakukan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pemrosesan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teks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lebih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lanjut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302701-6170-D547-1E8F-B6233BB64279}"/>
              </a:ext>
            </a:extLst>
          </p:cNvPr>
          <p:cNvSpPr/>
          <p:nvPr/>
        </p:nvSpPr>
        <p:spPr>
          <a:xfrm>
            <a:off x="8410628" y="2006037"/>
            <a:ext cx="3364292" cy="396805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PROS: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Memanfaatkan</a:t>
            </a:r>
            <a:r>
              <a:rPr lang="en-US" sz="1400" dirty="0">
                <a:solidFill>
                  <a:schemeClr val="tx1"/>
                </a:solidFill>
              </a:rPr>
              <a:t> model pre-trained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Bisa </a:t>
            </a:r>
            <a:r>
              <a:rPr lang="en-US" sz="1200" dirty="0" err="1">
                <a:solidFill>
                  <a:schemeClr val="tx1"/>
                </a:solidFill>
              </a:rPr>
              <a:t>memanfaatkan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keunggulan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dari</a:t>
            </a:r>
            <a:r>
              <a:rPr lang="en-US" sz="1200" dirty="0">
                <a:solidFill>
                  <a:schemeClr val="tx1"/>
                </a:solidFill>
              </a:rPr>
              <a:t> model </a:t>
            </a:r>
            <a:r>
              <a:rPr lang="en-US" sz="1200" dirty="0" err="1">
                <a:solidFill>
                  <a:schemeClr val="tx1"/>
                </a:solidFill>
              </a:rPr>
              <a:t>bahasa</a:t>
            </a:r>
            <a:r>
              <a:rPr lang="en-US" sz="1200" dirty="0">
                <a:solidFill>
                  <a:schemeClr val="tx1"/>
                </a:solidFill>
              </a:rPr>
              <a:t> pre-trained yang </a:t>
            </a:r>
            <a:r>
              <a:rPr lang="en-US" sz="1200" dirty="0" err="1">
                <a:solidFill>
                  <a:schemeClr val="tx1"/>
                </a:solidFill>
              </a:rPr>
              <a:t>sudah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memiliki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pemahaman</a:t>
            </a:r>
            <a:r>
              <a:rPr lang="en-US" sz="1200" dirty="0">
                <a:solidFill>
                  <a:schemeClr val="tx1"/>
                </a:solidFill>
              </a:rPr>
              <a:t> yang </a:t>
            </a:r>
            <a:r>
              <a:rPr lang="en-US" sz="1200" dirty="0" err="1">
                <a:solidFill>
                  <a:schemeClr val="tx1"/>
                </a:solidFill>
              </a:rPr>
              <a:t>baik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tentang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bahasa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Waktu </a:t>
            </a:r>
            <a:r>
              <a:rPr lang="en-US" sz="1400" dirty="0" err="1">
                <a:solidFill>
                  <a:schemeClr val="tx1"/>
                </a:solidFill>
              </a:rPr>
              <a:t>pengembangan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yg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lebih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cepat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 err="1">
                <a:solidFill>
                  <a:schemeClr val="tx1"/>
                </a:solidFill>
              </a:rPr>
              <a:t>Dibandingkan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dengan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membuat</a:t>
            </a:r>
            <a:r>
              <a:rPr lang="en-US" sz="1200" dirty="0">
                <a:solidFill>
                  <a:schemeClr val="tx1"/>
                </a:solidFill>
              </a:rPr>
              <a:t> owned </a:t>
            </a:r>
            <a:r>
              <a:rPr lang="en-US" sz="1200" dirty="0" err="1">
                <a:solidFill>
                  <a:schemeClr val="tx1"/>
                </a:solidFill>
              </a:rPr>
              <a:t>llm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sendiri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CONS: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Perlu</a:t>
            </a:r>
            <a:r>
              <a:rPr lang="en-US" sz="1400" dirty="0">
                <a:solidFill>
                  <a:schemeClr val="tx1"/>
                </a:solidFill>
              </a:rPr>
              <a:t> data </a:t>
            </a:r>
            <a:r>
              <a:rPr lang="en-US" sz="1400" dirty="0" err="1">
                <a:solidFill>
                  <a:schemeClr val="tx1"/>
                </a:solidFill>
              </a:rPr>
              <a:t>latihan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kuat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Biaya</a:t>
            </a:r>
            <a:r>
              <a:rPr lang="en-US" sz="1400" dirty="0">
                <a:solidFill>
                  <a:schemeClr val="tx1"/>
                </a:solidFill>
              </a:rPr>
              <a:t> Fine-Tuning.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 err="1">
                <a:solidFill>
                  <a:schemeClr val="tx1"/>
                </a:solidFill>
              </a:rPr>
              <a:t>Biaya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tinggi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menyerupai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membuat</a:t>
            </a:r>
            <a:r>
              <a:rPr lang="en-US" sz="1200" dirty="0">
                <a:solidFill>
                  <a:schemeClr val="tx1"/>
                </a:solidFill>
              </a:rPr>
              <a:t> owned LLM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B7CC47-3ACE-0F6D-1B6D-8CF5E92D8ADE}"/>
              </a:ext>
            </a:extLst>
          </p:cNvPr>
          <p:cNvSpPr/>
          <p:nvPr/>
        </p:nvSpPr>
        <p:spPr>
          <a:xfrm>
            <a:off x="4418784" y="2006038"/>
            <a:ext cx="3354431" cy="396805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PROS: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Kemampuan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generatif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tinggi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Pemahaman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konteks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lebih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baik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Kustomisasi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kompleks</a:t>
            </a:r>
            <a:r>
              <a:rPr lang="en-US" sz="1400" dirty="0">
                <a:solidFill>
                  <a:schemeClr val="tx1"/>
                </a:solidFill>
              </a:rPr>
              <a:t> dan </a:t>
            </a:r>
            <a:r>
              <a:rPr lang="en-US" sz="1400" dirty="0" err="1">
                <a:solidFill>
                  <a:schemeClr val="tx1"/>
                </a:solidFill>
              </a:rPr>
              <a:t>fleksibel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Kontrol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Penuh</a:t>
            </a:r>
            <a:r>
              <a:rPr lang="en-US" sz="1400" dirty="0">
                <a:solidFill>
                  <a:schemeClr val="tx1"/>
                </a:solidFill>
              </a:rPr>
              <a:t> (</a:t>
            </a:r>
            <a:r>
              <a:rPr lang="en-US" sz="1400" dirty="0" err="1">
                <a:solidFill>
                  <a:schemeClr val="tx1"/>
                </a:solidFill>
              </a:rPr>
              <a:t>keamanan</a:t>
            </a:r>
            <a:r>
              <a:rPr lang="en-US" sz="1400" dirty="0">
                <a:solidFill>
                  <a:schemeClr val="tx1"/>
                </a:solidFill>
              </a:rPr>
              <a:t> dan </a:t>
            </a:r>
            <a:r>
              <a:rPr lang="en-US" sz="1400" dirty="0" err="1">
                <a:solidFill>
                  <a:schemeClr val="tx1"/>
                </a:solidFill>
              </a:rPr>
              <a:t>privasi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CONS: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Memerlukan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sumber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daya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maksimal</a:t>
            </a:r>
            <a:r>
              <a:rPr lang="en-US" sz="1400" dirty="0">
                <a:solidFill>
                  <a:schemeClr val="tx1"/>
                </a:solidFill>
              </a:rPr>
              <a:t> dan </a:t>
            </a:r>
            <a:r>
              <a:rPr lang="en-US" sz="1400" dirty="0" err="1">
                <a:solidFill>
                  <a:schemeClr val="tx1"/>
                </a:solidFill>
              </a:rPr>
              <a:t>waktu</a:t>
            </a:r>
            <a:r>
              <a:rPr lang="en-US" sz="1400" dirty="0">
                <a:solidFill>
                  <a:schemeClr val="tx1"/>
                </a:solidFill>
              </a:rPr>
              <a:t> yang lama.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Pengembangan</a:t>
            </a:r>
            <a:r>
              <a:rPr lang="en-US" sz="1400" dirty="0">
                <a:solidFill>
                  <a:schemeClr val="tx1"/>
                </a:solidFill>
              </a:rPr>
              <a:t> yang </a:t>
            </a:r>
            <a:r>
              <a:rPr lang="en-US" sz="1400" dirty="0" err="1">
                <a:solidFill>
                  <a:schemeClr val="tx1"/>
                </a:solidFill>
              </a:rPr>
              <a:t>kompleks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Pemeliharaan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berbiaya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tinggi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Ketergantungan</a:t>
            </a:r>
            <a:r>
              <a:rPr lang="en-US" sz="1400" dirty="0">
                <a:solidFill>
                  <a:schemeClr val="tx1"/>
                </a:solidFill>
              </a:rPr>
              <a:t> pada Data </a:t>
            </a:r>
            <a:r>
              <a:rPr lang="en-US" sz="1400" dirty="0" err="1">
                <a:solidFill>
                  <a:schemeClr val="tx1"/>
                </a:solidFill>
              </a:rPr>
              <a:t>Pelatihan</a:t>
            </a:r>
            <a:endParaRPr lang="en-US" sz="1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Lisensi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it-IT" sz="1400" dirty="0">
                <a:solidFill>
                  <a:schemeClr val="tx1"/>
                </a:solidFill>
              </a:rPr>
              <a:t>Beberapa model bahasa pre-trained memerlukan lisensi.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62224D-4E98-029A-D3D8-F827725BEE95}"/>
              </a:ext>
            </a:extLst>
          </p:cNvPr>
          <p:cNvSpPr/>
          <p:nvPr/>
        </p:nvSpPr>
        <p:spPr>
          <a:xfrm>
            <a:off x="940384" y="1314487"/>
            <a:ext cx="2899296" cy="61082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Embedding </a:t>
            </a:r>
            <a:r>
              <a:rPr lang="en-US" b="1" dirty="0" err="1">
                <a:solidFill>
                  <a:schemeClr val="tx1"/>
                </a:solidFill>
              </a:rPr>
              <a:t>Dokumen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F42F1D2-CC0D-B4C6-534C-8082D129882C}"/>
              </a:ext>
            </a:extLst>
          </p:cNvPr>
          <p:cNvSpPr/>
          <p:nvPr/>
        </p:nvSpPr>
        <p:spPr>
          <a:xfrm>
            <a:off x="4948031" y="1329728"/>
            <a:ext cx="2818559" cy="598562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Owned LLM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7B04CD2-894A-FCC6-8EDE-C60449B160D4}"/>
              </a:ext>
            </a:extLst>
          </p:cNvPr>
          <p:cNvSpPr/>
          <p:nvPr/>
        </p:nvSpPr>
        <p:spPr>
          <a:xfrm>
            <a:off x="9045248" y="1381744"/>
            <a:ext cx="2729672" cy="499191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Fine-Tuning LLM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0BDB-6447-31A5-B902-95440E74C9C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Pros &amp; Cons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7425EE-050D-C359-430F-442CF9ACC0B7}"/>
              </a:ext>
            </a:extLst>
          </p:cNvPr>
          <p:cNvSpPr txBox="1"/>
          <p:nvPr/>
        </p:nvSpPr>
        <p:spPr>
          <a:xfrm>
            <a:off x="261224" y="6181587"/>
            <a:ext cx="37237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200" i="1" dirty="0">
                <a:solidFill>
                  <a:srgbClr val="0070C0"/>
                </a:solidFill>
              </a:rPr>
              <a:t>*</a:t>
            </a:r>
            <a:r>
              <a:rPr lang="en-ID" sz="1200" i="1" dirty="0" err="1">
                <a:solidFill>
                  <a:srgbClr val="0070C0"/>
                </a:solidFill>
              </a:rPr>
              <a:t>waktu</a:t>
            </a:r>
            <a:r>
              <a:rPr lang="en-ID" sz="1200" i="1" dirty="0">
                <a:solidFill>
                  <a:srgbClr val="0070C0"/>
                </a:solidFill>
              </a:rPr>
              <a:t> *</a:t>
            </a:r>
            <a:r>
              <a:rPr lang="en-ID" sz="1200" i="1" dirty="0" err="1">
                <a:solidFill>
                  <a:srgbClr val="0070C0"/>
                </a:solidFill>
              </a:rPr>
              <a:t>anggaran</a:t>
            </a:r>
            <a:endParaRPr lang="en-ID" sz="12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4A5BE-7777-22C2-2ABB-21B8DF25A478}"/>
              </a:ext>
            </a:extLst>
          </p:cNvPr>
          <p:cNvSpPr txBox="1"/>
          <p:nvPr/>
        </p:nvSpPr>
        <p:spPr>
          <a:xfrm>
            <a:off x="4233663" y="6181586"/>
            <a:ext cx="37237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200" i="1" dirty="0">
                <a:solidFill>
                  <a:srgbClr val="0070C0"/>
                </a:solidFill>
              </a:rPr>
              <a:t>*</a:t>
            </a:r>
            <a:r>
              <a:rPr lang="en-ID" sz="1200" i="1" dirty="0" err="1">
                <a:solidFill>
                  <a:srgbClr val="0070C0"/>
                </a:solidFill>
              </a:rPr>
              <a:t>keamanan</a:t>
            </a:r>
            <a:r>
              <a:rPr lang="en-ID" sz="1200" i="1" dirty="0">
                <a:solidFill>
                  <a:srgbClr val="0070C0"/>
                </a:solidFill>
              </a:rPr>
              <a:t> *</a:t>
            </a:r>
            <a:r>
              <a:rPr lang="en-ID" sz="1200" i="1" dirty="0" err="1">
                <a:solidFill>
                  <a:srgbClr val="0070C0"/>
                </a:solidFill>
              </a:rPr>
              <a:t>privasi</a:t>
            </a:r>
            <a:endParaRPr lang="en-ID" sz="1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F43B-FF19-5EEB-CFA1-D3D4B9CED903}"/>
              </a:ext>
            </a:extLst>
          </p:cNvPr>
          <p:cNvSpPr txBox="1"/>
          <p:nvPr/>
        </p:nvSpPr>
        <p:spPr>
          <a:xfrm>
            <a:off x="8230885" y="6181586"/>
            <a:ext cx="37237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200" i="1" dirty="0">
                <a:solidFill>
                  <a:srgbClr val="0070C0"/>
                </a:solidFill>
              </a:rPr>
              <a:t>*</a:t>
            </a:r>
            <a:r>
              <a:rPr lang="en-ID" sz="1200" i="1" dirty="0" err="1">
                <a:solidFill>
                  <a:srgbClr val="0070C0"/>
                </a:solidFill>
              </a:rPr>
              <a:t>waktu</a:t>
            </a:r>
            <a:r>
              <a:rPr lang="en-ID" sz="1200" i="1" dirty="0">
                <a:solidFill>
                  <a:srgbClr val="0070C0"/>
                </a:solidFill>
              </a:rPr>
              <a:t> *</a:t>
            </a:r>
            <a:r>
              <a:rPr lang="en-ID" sz="1200" i="1" dirty="0" err="1">
                <a:solidFill>
                  <a:srgbClr val="0070C0"/>
                </a:solidFill>
              </a:rPr>
              <a:t>kustom</a:t>
            </a:r>
            <a:endParaRPr lang="en-ID" sz="1200" i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DB4840-52F1-F07A-62B5-EFDA93E1CC6B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526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C7BA0-A936-12B4-A9CD-207D5BA09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546E0E4-908A-4724-B308-E4F6AE4FA0DD}" type="slidenum">
              <a:rPr kumimoji="1" lang="en-US" smtClean="0">
                <a:ea typeface="ＭＳ Ｐゴシック" pitchFamily="50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kumimoji="1" lang="en-US">
              <a:ea typeface="ＭＳ Ｐゴシック" pitchFamily="50" charset="-128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2A941BA-AE1B-2C5C-BF9A-8D86CB4C6B83}"/>
              </a:ext>
            </a:extLst>
          </p:cNvPr>
          <p:cNvSpPr/>
          <p:nvPr/>
        </p:nvSpPr>
        <p:spPr>
          <a:xfrm>
            <a:off x="261225" y="1232938"/>
            <a:ext cx="3723778" cy="2612552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810856-AEA9-945F-45AC-6B1DE35A4A7D}"/>
              </a:ext>
            </a:extLst>
          </p:cNvPr>
          <p:cNvSpPr/>
          <p:nvPr/>
        </p:nvSpPr>
        <p:spPr>
          <a:xfrm>
            <a:off x="8206997" y="1232938"/>
            <a:ext cx="3722880" cy="2656394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B9B6EA5-E315-03D8-106F-BA19753C0395}"/>
              </a:ext>
            </a:extLst>
          </p:cNvPr>
          <p:cNvSpPr/>
          <p:nvPr/>
        </p:nvSpPr>
        <p:spPr>
          <a:xfrm>
            <a:off x="4234560" y="1232938"/>
            <a:ext cx="3722880" cy="2612552"/>
          </a:xfrm>
          <a:prstGeom prst="roundRect">
            <a:avLst>
              <a:gd name="adj" fmla="val 7739"/>
            </a:avLst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FDFA64-089B-8F5F-D59E-92A3D79D8642}"/>
              </a:ext>
            </a:extLst>
          </p:cNvPr>
          <p:cNvSpPr/>
          <p:nvPr/>
        </p:nvSpPr>
        <p:spPr>
          <a:xfrm>
            <a:off x="438932" y="1382568"/>
            <a:ext cx="474663" cy="474664"/>
          </a:xfrm>
          <a:prstGeom prst="ellipse">
            <a:avLst/>
          </a:prstGeom>
          <a:solidFill>
            <a:srgbClr val="A5BBE3"/>
          </a:solidFill>
          <a:ln w="381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6629E1B-E574-2D96-C065-E83E3EE9E5AB}"/>
              </a:ext>
            </a:extLst>
          </p:cNvPr>
          <p:cNvSpPr/>
          <p:nvPr/>
        </p:nvSpPr>
        <p:spPr>
          <a:xfrm>
            <a:off x="4426418" y="1381744"/>
            <a:ext cx="475488" cy="47548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B6E68A9-7FFC-0231-B1F3-F0DB277DA669}"/>
              </a:ext>
            </a:extLst>
          </p:cNvPr>
          <p:cNvSpPr/>
          <p:nvPr/>
        </p:nvSpPr>
        <p:spPr>
          <a:xfrm>
            <a:off x="8410628" y="1381744"/>
            <a:ext cx="475488" cy="47548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b="1">
                <a:solidFill>
                  <a:schemeClr val="accent4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2E9490E-768E-0583-D7DA-4EC334D2D05C}"/>
              </a:ext>
            </a:extLst>
          </p:cNvPr>
          <p:cNvSpPr/>
          <p:nvPr/>
        </p:nvSpPr>
        <p:spPr>
          <a:xfrm>
            <a:off x="438932" y="2006861"/>
            <a:ext cx="3400748" cy="147537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Cloud VPS </a:t>
            </a:r>
            <a:r>
              <a:rPr lang="en-US" sz="1400" dirty="0" err="1">
                <a:solidFill>
                  <a:schemeClr val="tx1"/>
                </a:solidFill>
              </a:rPr>
              <a:t>dengan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spek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menengah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tanpa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perlu</a:t>
            </a:r>
            <a:r>
              <a:rPr lang="en-US" sz="1400" dirty="0">
                <a:solidFill>
                  <a:schemeClr val="tx1"/>
                </a:solidFill>
              </a:rPr>
              <a:t> GPU.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Biaya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penggunaan</a:t>
            </a:r>
            <a:r>
              <a:rPr lang="en-US" sz="1400" dirty="0">
                <a:solidFill>
                  <a:schemeClr val="tx1"/>
                </a:solidFill>
              </a:rPr>
              <a:t> token </a:t>
            </a:r>
            <a:r>
              <a:rPr lang="en-US" sz="1400" dirty="0" err="1">
                <a:solidFill>
                  <a:schemeClr val="tx1"/>
                </a:solidFill>
              </a:rPr>
              <a:t>untuk</a:t>
            </a:r>
            <a:r>
              <a:rPr lang="en-US" sz="1400" dirty="0">
                <a:solidFill>
                  <a:schemeClr val="tx1"/>
                </a:solidFill>
              </a:rPr>
              <a:t> embedding dan proses.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dirty="0" err="1">
                <a:solidFill>
                  <a:schemeClr val="tx1"/>
                </a:solidFill>
              </a:rPr>
              <a:t>openai</a:t>
            </a:r>
            <a:r>
              <a:rPr lang="en-US" sz="1200" dirty="0">
                <a:solidFill>
                  <a:schemeClr val="tx1"/>
                </a:solidFill>
              </a:rPr>
              <a:t>: $0.03 - $0.12 / 1K tokens (~Rp 30/750 kata)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302701-6170-D547-1E8F-B6233BB64279}"/>
              </a:ext>
            </a:extLst>
          </p:cNvPr>
          <p:cNvSpPr/>
          <p:nvPr/>
        </p:nvSpPr>
        <p:spPr>
          <a:xfrm>
            <a:off x="8410628" y="2006037"/>
            <a:ext cx="3364292" cy="1476199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Mesin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dengan</a:t>
            </a:r>
            <a:r>
              <a:rPr lang="en-US" sz="1400" dirty="0">
                <a:solidFill>
                  <a:schemeClr val="tx1"/>
                </a:solidFill>
              </a:rPr>
              <a:t> GPU/TPU (middle)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&gt; 8 core </a:t>
            </a:r>
            <a:r>
              <a:rPr lang="en-US" sz="1400" dirty="0" err="1">
                <a:solidFill>
                  <a:schemeClr val="tx1"/>
                </a:solidFill>
              </a:rPr>
              <a:t>cpu</a:t>
            </a:r>
            <a:endParaRPr lang="en-US" sz="1400" dirty="0">
              <a:solidFill>
                <a:schemeClr val="tx1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&gt; 8 GB memory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pt-BR" sz="1400" dirty="0">
                <a:solidFill>
                  <a:schemeClr val="tx1"/>
                </a:solidFill>
              </a:rPr>
              <a:t>1-2 NVIDIA V100/RTX/A100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i="1" dirty="0">
                <a:solidFill>
                  <a:schemeClr val="tx1"/>
                </a:solidFill>
              </a:rPr>
              <a:t>(</a:t>
            </a:r>
            <a:r>
              <a:rPr lang="en-US" sz="1200" i="1" dirty="0" err="1">
                <a:solidFill>
                  <a:schemeClr val="tx1"/>
                </a:solidFill>
              </a:rPr>
              <a:t>cuda</a:t>
            </a:r>
            <a:r>
              <a:rPr lang="en-US" sz="1200" i="1" dirty="0">
                <a:solidFill>
                  <a:schemeClr val="tx1"/>
                </a:solidFill>
              </a:rPr>
              <a:t> compatible, &gt; 8GB VRAM)</a:t>
            </a:r>
            <a:endParaRPr lang="en-US" sz="1400" i="1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B7CC47-3ACE-0F6D-1B6D-8CF5E92D8ADE}"/>
              </a:ext>
            </a:extLst>
          </p:cNvPr>
          <p:cNvSpPr/>
          <p:nvPr/>
        </p:nvSpPr>
        <p:spPr>
          <a:xfrm>
            <a:off x="4418784" y="2006039"/>
            <a:ext cx="3354431" cy="1476198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t"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dirty="0" err="1">
                <a:solidFill>
                  <a:schemeClr val="tx1"/>
                </a:solidFill>
              </a:rPr>
              <a:t>Mesin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dengan</a:t>
            </a:r>
            <a:r>
              <a:rPr lang="en-US" sz="1400" dirty="0">
                <a:solidFill>
                  <a:schemeClr val="tx1"/>
                </a:solidFill>
              </a:rPr>
              <a:t> GPU/TPU (high)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&gt; 16 core </a:t>
            </a:r>
            <a:r>
              <a:rPr lang="en-US" sz="1400" dirty="0" err="1">
                <a:solidFill>
                  <a:schemeClr val="tx1"/>
                </a:solidFill>
              </a:rPr>
              <a:t>cpu</a:t>
            </a:r>
            <a:endParaRPr lang="en-US" sz="1400" dirty="0">
              <a:solidFill>
                <a:schemeClr val="tx1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&gt; 32 GB memory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tx1"/>
                </a:solidFill>
              </a:rPr>
              <a:t>&gt; 2 NVIDIA V100/RTX/A100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200" i="1" dirty="0">
                <a:solidFill>
                  <a:schemeClr val="tx1"/>
                </a:solidFill>
              </a:rPr>
              <a:t>(</a:t>
            </a:r>
            <a:r>
              <a:rPr lang="en-US" sz="1200" i="1" dirty="0" err="1">
                <a:solidFill>
                  <a:schemeClr val="tx1"/>
                </a:solidFill>
              </a:rPr>
              <a:t>cuda</a:t>
            </a:r>
            <a:r>
              <a:rPr lang="en-US" sz="1200" i="1" dirty="0">
                <a:solidFill>
                  <a:schemeClr val="tx1"/>
                </a:solidFill>
              </a:rPr>
              <a:t> compatible, &gt; 16GB VRAM)</a:t>
            </a: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62224D-4E98-029A-D3D8-F827725BEE95}"/>
              </a:ext>
            </a:extLst>
          </p:cNvPr>
          <p:cNvSpPr/>
          <p:nvPr/>
        </p:nvSpPr>
        <p:spPr>
          <a:xfrm>
            <a:off x="940384" y="1314487"/>
            <a:ext cx="2899296" cy="610825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Embedding </a:t>
            </a:r>
            <a:r>
              <a:rPr lang="en-US" b="1" dirty="0" err="1">
                <a:solidFill>
                  <a:schemeClr val="tx1"/>
                </a:solidFill>
              </a:rPr>
              <a:t>Dokumen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F42F1D2-CC0D-B4C6-534C-8082D129882C}"/>
              </a:ext>
            </a:extLst>
          </p:cNvPr>
          <p:cNvSpPr/>
          <p:nvPr/>
        </p:nvSpPr>
        <p:spPr>
          <a:xfrm>
            <a:off x="4948031" y="1329728"/>
            <a:ext cx="2818559" cy="598562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Owned LLM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7B04CD2-894A-FCC6-8EDE-C60449B160D4}"/>
              </a:ext>
            </a:extLst>
          </p:cNvPr>
          <p:cNvSpPr/>
          <p:nvPr/>
        </p:nvSpPr>
        <p:spPr>
          <a:xfrm>
            <a:off x="9045248" y="1381744"/>
            <a:ext cx="2729672" cy="499191"/>
          </a:xfrm>
          <a:prstGeom prst="roundRect">
            <a:avLst>
              <a:gd name="adj" fmla="val 80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0" bIns="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Fine-Tuning LLM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0BDB-6447-31A5-B902-95440E74C9C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Kebutuhan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Infra dan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Biaya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4A5BE-7777-22C2-2ABB-21B8DF25A478}"/>
              </a:ext>
            </a:extLst>
          </p:cNvPr>
          <p:cNvSpPr txBox="1"/>
          <p:nvPr/>
        </p:nvSpPr>
        <p:spPr>
          <a:xfrm>
            <a:off x="4558203" y="4038137"/>
            <a:ext cx="691100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400" i="1" dirty="0" err="1">
                <a:solidFill>
                  <a:srgbClr val="0070C0"/>
                </a:solidFill>
              </a:rPr>
              <a:t>Mesin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ini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bisa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disediakan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fisik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atau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menggunakan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layanan</a:t>
            </a:r>
            <a:r>
              <a:rPr lang="en-ID" sz="1400" i="1" dirty="0">
                <a:solidFill>
                  <a:srgbClr val="0070C0"/>
                </a:solidFill>
              </a:rPr>
              <a:t> cloud.</a:t>
            </a:r>
          </a:p>
          <a:p>
            <a:r>
              <a:rPr lang="en-ID" sz="1400" i="1" dirty="0" err="1">
                <a:solidFill>
                  <a:srgbClr val="0070C0"/>
                </a:solidFill>
              </a:rPr>
              <a:t>Kebutuhan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mesin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ini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mirip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seperti</a:t>
            </a:r>
            <a:r>
              <a:rPr lang="en-ID" sz="1400" i="1" dirty="0">
                <a:solidFill>
                  <a:srgbClr val="0070C0"/>
                </a:solidFill>
              </a:rPr>
              <a:t> yang </a:t>
            </a:r>
            <a:r>
              <a:rPr lang="en-ID" sz="1400" i="1" dirty="0" err="1">
                <a:solidFill>
                  <a:srgbClr val="0070C0"/>
                </a:solidFill>
              </a:rPr>
              <a:t>digunakan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untuk</a:t>
            </a:r>
            <a:r>
              <a:rPr lang="en-ID" sz="1400" i="1" dirty="0">
                <a:solidFill>
                  <a:srgbClr val="0070C0"/>
                </a:solidFill>
              </a:rPr>
              <a:t> mining </a:t>
            </a:r>
            <a:r>
              <a:rPr lang="en-ID" sz="1400" i="1" dirty="0" err="1">
                <a:solidFill>
                  <a:srgbClr val="0070C0"/>
                </a:solidFill>
              </a:rPr>
              <a:t>crpto</a:t>
            </a:r>
            <a:r>
              <a:rPr lang="en-ID" sz="1400" i="1" dirty="0">
                <a:solidFill>
                  <a:srgbClr val="0070C0"/>
                </a:solidFill>
              </a:rPr>
              <a:t>.</a:t>
            </a:r>
          </a:p>
          <a:p>
            <a:r>
              <a:rPr lang="en-ID" sz="1400" i="1" dirty="0" err="1">
                <a:solidFill>
                  <a:srgbClr val="0070C0"/>
                </a:solidFill>
              </a:rPr>
              <a:t>Penyediaan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mesin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diperlukan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saat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pembuatan</a:t>
            </a:r>
            <a:r>
              <a:rPr lang="en-ID" sz="1400" i="1" dirty="0">
                <a:solidFill>
                  <a:srgbClr val="0070C0"/>
                </a:solidFill>
              </a:rPr>
              <a:t> model </a:t>
            </a:r>
            <a:r>
              <a:rPr lang="en-ID" sz="1400" i="1" dirty="0" err="1">
                <a:solidFill>
                  <a:srgbClr val="0070C0"/>
                </a:solidFill>
              </a:rPr>
              <a:t>saja</a:t>
            </a:r>
            <a:r>
              <a:rPr lang="en-ID" sz="1400" i="1" dirty="0">
                <a:solidFill>
                  <a:srgbClr val="0070C0"/>
                </a:solidFill>
              </a:rPr>
              <a:t>, </a:t>
            </a:r>
            <a:r>
              <a:rPr lang="en-ID" sz="1400" i="1" dirty="0" err="1">
                <a:solidFill>
                  <a:srgbClr val="0070C0"/>
                </a:solidFill>
              </a:rPr>
              <a:t>setelahnya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bisa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menggunakan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mesin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biasa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sebagai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b="1" i="1" dirty="0">
                <a:solidFill>
                  <a:srgbClr val="0070C0"/>
                </a:solidFill>
              </a:rPr>
              <a:t>player</a:t>
            </a:r>
            <a:r>
              <a:rPr lang="en-ID" sz="1400" i="1" dirty="0">
                <a:solidFill>
                  <a:srgbClr val="0070C0"/>
                </a:solidFill>
              </a:rPr>
              <a:t>.</a:t>
            </a:r>
          </a:p>
          <a:p>
            <a:r>
              <a:rPr lang="en-ID" sz="1400" i="1" dirty="0" err="1">
                <a:solidFill>
                  <a:srgbClr val="0070C0"/>
                </a:solidFill>
              </a:rPr>
              <a:t>Perkiraan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biaya</a:t>
            </a:r>
            <a:r>
              <a:rPr lang="en-ID" sz="1400" i="1" dirty="0">
                <a:solidFill>
                  <a:srgbClr val="0070C0"/>
                </a:solidFill>
              </a:rPr>
              <a:t> di </a:t>
            </a:r>
            <a:r>
              <a:rPr lang="en-ID" sz="1400" i="1" dirty="0" err="1">
                <a:solidFill>
                  <a:srgbClr val="0070C0"/>
                </a:solidFill>
              </a:rPr>
              <a:t>atas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untuk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kebutuhan</a:t>
            </a:r>
            <a:r>
              <a:rPr lang="en-ID" sz="1400" i="1" dirty="0">
                <a:solidFill>
                  <a:srgbClr val="0070C0"/>
                </a:solidFill>
              </a:rPr>
              <a:t> infra di cloud </a:t>
            </a:r>
            <a:r>
              <a:rPr lang="en-ID" sz="1400" i="1" dirty="0" err="1">
                <a:solidFill>
                  <a:srgbClr val="0070C0"/>
                </a:solidFill>
              </a:rPr>
              <a:t>saja</a:t>
            </a:r>
            <a:r>
              <a:rPr lang="en-ID" sz="1400" i="1" dirty="0">
                <a:solidFill>
                  <a:srgbClr val="0070C0"/>
                </a:solidFill>
              </a:rPr>
              <a:t>, yang </a:t>
            </a:r>
            <a:r>
              <a:rPr lang="en-ID" sz="1400" i="1" dirty="0" err="1">
                <a:solidFill>
                  <a:srgbClr val="0070C0"/>
                </a:solidFill>
              </a:rPr>
              <a:t>bisa</a:t>
            </a:r>
            <a:r>
              <a:rPr lang="en-ID" sz="1400" i="1" dirty="0">
                <a:solidFill>
                  <a:srgbClr val="0070C0"/>
                </a:solidFill>
              </a:rPr>
              <a:t> </a:t>
            </a:r>
            <a:r>
              <a:rPr lang="en-ID" sz="1400" i="1" dirty="0" err="1">
                <a:solidFill>
                  <a:srgbClr val="0070C0"/>
                </a:solidFill>
              </a:rPr>
              <a:t>disewa</a:t>
            </a:r>
            <a:r>
              <a:rPr lang="en-ID" sz="1400" i="1" dirty="0">
                <a:solidFill>
                  <a:srgbClr val="0070C0"/>
                </a:solidFill>
              </a:rPr>
              <a:t> per jam/</a:t>
            </a:r>
            <a:r>
              <a:rPr lang="en-ID" sz="1400" i="1" dirty="0" err="1">
                <a:solidFill>
                  <a:srgbClr val="0070C0"/>
                </a:solidFill>
              </a:rPr>
              <a:t>hari</a:t>
            </a:r>
            <a:r>
              <a:rPr lang="en-ID" sz="1400" i="1" dirty="0">
                <a:solidFill>
                  <a:srgbClr val="0070C0"/>
                </a:solidFill>
              </a:rPr>
              <a:t>/</a:t>
            </a:r>
            <a:r>
              <a:rPr lang="en-ID" sz="1400" i="1" dirty="0" err="1">
                <a:solidFill>
                  <a:srgbClr val="0070C0"/>
                </a:solidFill>
              </a:rPr>
              <a:t>bulan</a:t>
            </a:r>
            <a:r>
              <a:rPr lang="en-ID" sz="1400" i="1" dirty="0">
                <a:solidFill>
                  <a:srgbClr val="0070C0"/>
                </a:solidFill>
              </a:rPr>
              <a:t>.</a:t>
            </a:r>
          </a:p>
          <a:p>
            <a:endParaRPr lang="en-ID" sz="1400" i="1" dirty="0">
              <a:solidFill>
                <a:srgbClr val="0070C0"/>
              </a:solidFill>
            </a:endParaRPr>
          </a:p>
          <a:p>
            <a:r>
              <a:rPr lang="en-ID" sz="1400" i="1" dirty="0" err="1">
                <a:solidFill>
                  <a:srgbClr val="0070C0"/>
                </a:solidFill>
              </a:rPr>
              <a:t>Opsi</a:t>
            </a:r>
            <a:r>
              <a:rPr lang="en-ID" sz="1400" i="1" dirty="0">
                <a:solidFill>
                  <a:srgbClr val="0070C0"/>
                </a:solidFill>
              </a:rPr>
              <a:t>:</a:t>
            </a:r>
          </a:p>
          <a:p>
            <a:r>
              <a:rPr lang="en-ID" sz="1400" i="1" dirty="0" err="1"/>
              <a:t>Menggunakan</a:t>
            </a:r>
            <a:r>
              <a:rPr lang="en-ID" sz="1400" i="1" dirty="0"/>
              <a:t> GPU/TPU Cloud di </a:t>
            </a:r>
            <a:r>
              <a:rPr lang="en-ID" sz="1400" i="1" dirty="0" err="1"/>
              <a:t>aws</a:t>
            </a:r>
            <a:r>
              <a:rPr lang="en-ID" sz="1400" i="1" dirty="0"/>
              <a:t>/</a:t>
            </a:r>
            <a:r>
              <a:rPr lang="en-ID" sz="1400" i="1" dirty="0" err="1"/>
              <a:t>gcp</a:t>
            </a:r>
            <a:r>
              <a:rPr lang="en-ID" sz="1400" i="1" dirty="0"/>
              <a:t>/azure/</a:t>
            </a:r>
            <a:r>
              <a:rPr lang="en-ID" sz="1400" i="1" dirty="0" err="1"/>
              <a:t>dll</a:t>
            </a:r>
            <a:r>
              <a:rPr lang="en-ID" sz="1400" i="1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626D1-EFC5-4D24-EA4B-C73EE71B1D48}"/>
              </a:ext>
            </a:extLst>
          </p:cNvPr>
          <p:cNvSpPr txBox="1"/>
          <p:nvPr/>
        </p:nvSpPr>
        <p:spPr>
          <a:xfrm>
            <a:off x="585318" y="3477976"/>
            <a:ext cx="30755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~ $250/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mo</a:t>
            </a:r>
            <a:endParaRPr lang="en-ID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D0EE68-5A51-0F23-6B3E-C60D1C3580B4}"/>
              </a:ext>
            </a:extLst>
          </p:cNvPr>
          <p:cNvSpPr txBox="1"/>
          <p:nvPr/>
        </p:nvSpPr>
        <p:spPr>
          <a:xfrm>
            <a:off x="4558203" y="3477976"/>
            <a:ext cx="30755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~ $4000/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mo</a:t>
            </a:r>
            <a:endParaRPr lang="en-ID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2A932D-7F44-702B-8088-7BD767A8306C}"/>
              </a:ext>
            </a:extLst>
          </p:cNvPr>
          <p:cNvSpPr txBox="1"/>
          <p:nvPr/>
        </p:nvSpPr>
        <p:spPr>
          <a:xfrm>
            <a:off x="8554978" y="3477152"/>
            <a:ext cx="30755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~ $3000/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mo</a:t>
            </a:r>
            <a:endParaRPr lang="en-ID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F4878A-645A-F75D-A9B7-D4DA8496F2D2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119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A4024AA-79B4-4C8E-96D7-95D9A3D6C37E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Material data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ekonomi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merger dan due diligence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86AB37-6FF6-44C0-9966-3A176C5C0679}"/>
              </a:ext>
            </a:extLst>
          </p:cNvPr>
          <p:cNvSpPr/>
          <p:nvPr/>
        </p:nvSpPr>
        <p:spPr>
          <a:xfrm>
            <a:off x="1" y="1279072"/>
            <a:ext cx="12191999" cy="4517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fine-tuning LLM,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dibutuhkan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dan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terkait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analisis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ekonomi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merger dan due diligence.</a:t>
            </a: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pelatihan:</a:t>
            </a: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Data ekonomi historis, laporan keuangan, laporan analis, dll.</a:t>
            </a:r>
          </a:p>
          <a:p>
            <a:endParaRPr lang="sv-SE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Dokumen Due Diligence:</a:t>
            </a: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Dokumen terkait merger, akuisisi, atau due diligence.</a:t>
            </a:r>
          </a:p>
          <a:p>
            <a:endParaRPr lang="sv-SE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Ekonomi Makro:</a:t>
            </a: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Data ekonomi makro dan indikator terkait.</a:t>
            </a:r>
          </a:p>
          <a:p>
            <a:endParaRPr lang="sv-SE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Test:</a:t>
            </a: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 Laporan keuangan perusahaan yang akan diakuisisi (jika ada).</a:t>
            </a:r>
          </a:p>
          <a:p>
            <a:r>
              <a:rPr lang="sv-SE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 Laporan analis atau analisis ekonomi terkait industri atau pasar yang relevan.</a:t>
            </a:r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57C8AA67-6B65-B870-E74A-0DF170EE6846}"/>
              </a:ext>
            </a:extLst>
          </p:cNvPr>
          <p:cNvSpPr/>
          <p:nvPr/>
        </p:nvSpPr>
        <p:spPr>
          <a:xfrm>
            <a:off x="0" y="6168211"/>
            <a:ext cx="5531253" cy="35919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627E4A-C6CF-9E21-C99E-315E7059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153DF82-B00C-4172-8542-36AB399237AB}" type="slidenum">
              <a:rPr lang="id-ID" smtClean="0"/>
              <a:t>7</a:t>
            </a:fld>
            <a:endParaRPr lang="id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B0BAF1F-4711-313E-1A4A-FFC0E05AE463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727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7"/>
          <p:cNvGrpSpPr/>
          <p:nvPr/>
        </p:nvGrpSpPr>
        <p:grpSpPr>
          <a:xfrm>
            <a:off x="7692641" y="-364700"/>
            <a:ext cx="5375851" cy="3793700"/>
            <a:chOff x="2086286" y="8406221"/>
            <a:chExt cx="10751702" cy="7587400"/>
          </a:xfrm>
          <a:solidFill>
            <a:schemeClr val="accent2"/>
          </a:solidFill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6744299" y="8847320"/>
              <a:ext cx="6534787" cy="5652590"/>
            </a:xfrm>
            <a:prstGeom prst="rect">
              <a:avLst/>
            </a:prstGeom>
          </p:spPr>
        </p:pic>
        <p:sp>
          <p:nvSpPr>
            <p:cNvPr id="10" name="AutoShape 10"/>
            <p:cNvSpPr/>
            <p:nvPr/>
          </p:nvSpPr>
          <p:spPr>
            <a:xfrm>
              <a:off x="2086286" y="10957813"/>
              <a:ext cx="6096000" cy="193964"/>
            </a:xfrm>
            <a:prstGeom prst="rect">
              <a:avLst/>
            </a:prstGeom>
            <a:grpFill/>
          </p:spPr>
          <p:txBody>
            <a:bodyPr/>
            <a:lstStyle/>
            <a:p>
              <a:endParaRPr lang="id-ID" sz="1200"/>
            </a:p>
          </p:txBody>
        </p:sp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8500532" y="12682385"/>
              <a:ext cx="3311236" cy="3311236"/>
              <a:chOff x="-2540" y="-2540"/>
              <a:chExt cx="6355080" cy="6355080"/>
            </a:xfrm>
            <a:grpFill/>
          </p:grpSpPr>
          <p:sp>
            <p:nvSpPr>
              <p:cNvPr id="12" name="Freeform 12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id-ID" sz="1200"/>
              </a:p>
            </p:txBody>
          </p:sp>
        </p:grp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6F5094-5389-95D0-BCD2-471DCEA8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9A03BEC4-DCA5-2059-2255-E0B31436BDB2}"/>
              </a:ext>
            </a:extLst>
          </p:cNvPr>
          <p:cNvSpPr txBox="1"/>
          <p:nvPr/>
        </p:nvSpPr>
        <p:spPr>
          <a:xfrm>
            <a:off x="728648" y="2763274"/>
            <a:ext cx="8931020" cy="60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94831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400" dirty="0">
                <a:latin typeface="Calibri (Body)"/>
              </a:rPr>
              <a:t>2. </a:t>
            </a:r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POC</a:t>
            </a:r>
            <a:r>
              <a:rPr lang="en-US" sz="4400" dirty="0">
                <a:latin typeface="Calibri (Body)"/>
              </a:rPr>
              <a:t> Webchat &amp; Telegram Chatbot</a:t>
            </a:r>
            <a:endParaRPr lang="id-ID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(Body)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30803" y="3672467"/>
            <a:ext cx="10643809" cy="157240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d-ID" sz="12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AC546-E8E8-B127-9559-BB706AE471A9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021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830803" y="3672467"/>
            <a:ext cx="10643809" cy="157240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d-ID" sz="120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195B177-B5B0-79B2-EB34-2EB14765CF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27" y="905324"/>
            <a:ext cx="9702179" cy="5232436"/>
          </a:xfrm>
          <a:prstGeom prst="rect">
            <a:avLst/>
          </a:prstGeom>
          <a:effectLst>
            <a:outerShdw blurRad="127000" dist="1270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4552BC-DC41-F633-A608-1C1D72AD0605}"/>
              </a:ext>
            </a:extLst>
          </p:cNvPr>
          <p:cNvSpPr txBox="1"/>
          <p:nvPr/>
        </p:nvSpPr>
        <p:spPr>
          <a:xfrm>
            <a:off x="469727" y="6276426"/>
            <a:ext cx="37237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Chat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terhadap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suatu</a:t>
            </a:r>
            <a:r>
              <a:rPr lang="en-ID" sz="14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ID" sz="1400" i="1" dirty="0" err="1">
                <a:solidFill>
                  <a:schemeClr val="accent1">
                    <a:lumMod val="50000"/>
                  </a:schemeClr>
                </a:solidFill>
              </a:rPr>
              <a:t>dokumen</a:t>
            </a:r>
            <a:endParaRPr lang="en-ID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Callout: Bent Line with Accent Bar 17">
            <a:extLst>
              <a:ext uri="{FF2B5EF4-FFF2-40B4-BE49-F238E27FC236}">
                <a16:creationId xmlns:a16="http://schemas.microsoft.com/office/drawing/2014/main" id="{8C1C53A6-E762-C5BA-F70F-2F5C35EF7E38}"/>
              </a:ext>
            </a:extLst>
          </p:cNvPr>
          <p:cNvSpPr/>
          <p:nvPr/>
        </p:nvSpPr>
        <p:spPr>
          <a:xfrm>
            <a:off x="10515600" y="938201"/>
            <a:ext cx="1597068" cy="1448007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3800"/>
              <a:gd name="adj6" fmla="val -44509"/>
            </a:avLst>
          </a:prstGeom>
          <a:solidFill>
            <a:schemeClr val="bg1"/>
          </a:solidFill>
          <a:ln w="222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Variasi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method yang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digunakan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untuk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pencarian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dokumen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Tiap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method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berbeda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b="1" dirty="0" err="1">
                <a:solidFill>
                  <a:schemeClr val="accent1">
                    <a:lumMod val="50000"/>
                  </a:schemeClr>
                </a:solidFill>
              </a:rPr>
              <a:t>kecepatan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dan </a:t>
            </a:r>
            <a:r>
              <a:rPr lang="en-US" sz="1200" b="1" dirty="0" err="1">
                <a:solidFill>
                  <a:schemeClr val="accent1">
                    <a:lumMod val="50000"/>
                  </a:schemeClr>
                </a:solidFill>
              </a:rPr>
              <a:t>akurasi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nya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.</a:t>
            </a:r>
            <a:endParaRPr lang="en-ID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ID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Callout: Bent Line with Accent Bar 21">
            <a:extLst>
              <a:ext uri="{FF2B5EF4-FFF2-40B4-BE49-F238E27FC236}">
                <a16:creationId xmlns:a16="http://schemas.microsoft.com/office/drawing/2014/main" id="{3E9D519D-5493-4896-D0E4-F0EB61B54BEC}"/>
              </a:ext>
            </a:extLst>
          </p:cNvPr>
          <p:cNvSpPr/>
          <p:nvPr/>
        </p:nvSpPr>
        <p:spPr>
          <a:xfrm>
            <a:off x="10515600" y="2730675"/>
            <a:ext cx="1597068" cy="69832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1513"/>
              <a:gd name="adj6" fmla="val -46078"/>
            </a:avLst>
          </a:prstGeom>
          <a:solidFill>
            <a:schemeClr val="bg1"/>
          </a:solidFill>
          <a:ln w="222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Chain-Type,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methode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dalam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melakukan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embedding</a:t>
            </a:r>
            <a:endParaRPr lang="en-ID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Callout: Bent Line with Accent Bar 22">
            <a:extLst>
              <a:ext uri="{FF2B5EF4-FFF2-40B4-BE49-F238E27FC236}">
                <a16:creationId xmlns:a16="http://schemas.microsoft.com/office/drawing/2014/main" id="{0E4F8465-C510-A189-EF30-D62C398655D4}"/>
              </a:ext>
            </a:extLst>
          </p:cNvPr>
          <p:cNvSpPr/>
          <p:nvPr/>
        </p:nvSpPr>
        <p:spPr>
          <a:xfrm>
            <a:off x="10515600" y="3991256"/>
            <a:ext cx="1597068" cy="90642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5531"/>
              <a:gd name="adj6" fmla="val -46862"/>
            </a:avLst>
          </a:prstGeom>
          <a:solidFill>
            <a:schemeClr val="bg1"/>
          </a:solidFill>
          <a:ln w="222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Dokumen-dokumen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yang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digunakan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training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dalam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embedding.</a:t>
            </a:r>
            <a:endParaRPr lang="en-ID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9941869-8ABD-5216-6582-4363010E6AAD}"/>
              </a:ext>
            </a:extLst>
          </p:cNvPr>
          <p:cNvSpPr/>
          <p:nvPr/>
        </p:nvSpPr>
        <p:spPr>
          <a:xfrm>
            <a:off x="883084" y="263047"/>
            <a:ext cx="11308915" cy="5073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1787"/>
            <a:r>
              <a:rPr lang="en-US" sz="1867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Contoh</a:t>
            </a:r>
            <a:r>
              <a:rPr lang="en-US" sz="1867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Web Chat, https://arsip.carik.id</a:t>
            </a:r>
            <a:endParaRPr lang="en-ID" sz="1467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41A420-04E1-EEEC-44B3-DF9F1C2C3942}"/>
              </a:ext>
            </a:extLst>
          </p:cNvPr>
          <p:cNvSpPr/>
          <p:nvPr/>
        </p:nvSpPr>
        <p:spPr>
          <a:xfrm>
            <a:off x="0" y="6581000"/>
            <a:ext cx="12192000" cy="27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92F1D3E-AF27-C52B-4C9E-303CF6881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446" y="4848868"/>
            <a:ext cx="1678487" cy="167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634241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1061</Words>
  <Application>Microsoft Office PowerPoint</Application>
  <PresentationFormat>Widescreen</PresentationFormat>
  <Paragraphs>147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Bahnschrift Condensed</vt:lpstr>
      <vt:lpstr>Calibri</vt:lpstr>
      <vt:lpstr>Calibri (Body)</vt:lpstr>
      <vt:lpstr>Calibri Light</vt:lpstr>
      <vt:lpstr>Constantia</vt:lpstr>
      <vt:lpstr>Freestyle Script</vt:lpstr>
      <vt:lpstr>Segoe UI</vt:lpstr>
      <vt:lpstr>The Serif Hand Extrablack</vt:lpstr>
      <vt:lpstr>Wingdings</vt:lpstr>
      <vt:lpstr>4_Office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vision</dc:title>
  <dc:creator>Romi Husni Ependi</dc:creator>
  <cp:lastModifiedBy>Luri Darmawan</cp:lastModifiedBy>
  <cp:revision>47</cp:revision>
  <dcterms:created xsi:type="dcterms:W3CDTF">2023-08-31T13:41:10Z</dcterms:created>
  <dcterms:modified xsi:type="dcterms:W3CDTF">2023-10-24T01:54:28Z</dcterms:modified>
</cp:coreProperties>
</file>